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46"/>
  </p:notesMasterIdLst>
  <p:sldIdLst>
    <p:sldId id="256" r:id="rId5"/>
    <p:sldId id="288" r:id="rId6"/>
    <p:sldId id="291" r:id="rId7"/>
    <p:sldId id="284" r:id="rId8"/>
    <p:sldId id="290" r:id="rId9"/>
    <p:sldId id="302" r:id="rId10"/>
    <p:sldId id="301" r:id="rId11"/>
    <p:sldId id="257" r:id="rId12"/>
    <p:sldId id="292" r:id="rId13"/>
    <p:sldId id="258" r:id="rId14"/>
    <p:sldId id="263" r:id="rId15"/>
    <p:sldId id="293" r:id="rId16"/>
    <p:sldId id="276" r:id="rId17"/>
    <p:sldId id="295" r:id="rId18"/>
    <p:sldId id="296" r:id="rId19"/>
    <p:sldId id="297" r:id="rId20"/>
    <p:sldId id="298" r:id="rId21"/>
    <p:sldId id="287" r:id="rId22"/>
    <p:sldId id="264" r:id="rId23"/>
    <p:sldId id="265" r:id="rId24"/>
    <p:sldId id="259" r:id="rId25"/>
    <p:sldId id="305" r:id="rId26"/>
    <p:sldId id="303" r:id="rId27"/>
    <p:sldId id="304" r:id="rId28"/>
    <p:sldId id="266" r:id="rId29"/>
    <p:sldId id="300" r:id="rId30"/>
    <p:sldId id="260" r:id="rId31"/>
    <p:sldId id="294" r:id="rId32"/>
    <p:sldId id="299" r:id="rId33"/>
    <p:sldId id="261" r:id="rId34"/>
    <p:sldId id="262" r:id="rId35"/>
    <p:sldId id="274" r:id="rId36"/>
    <p:sldId id="280" r:id="rId37"/>
    <p:sldId id="275" r:id="rId38"/>
    <p:sldId id="278" r:id="rId39"/>
    <p:sldId id="267" r:id="rId40"/>
    <p:sldId id="268" r:id="rId41"/>
    <p:sldId id="270" r:id="rId42"/>
    <p:sldId id="306" r:id="rId43"/>
    <p:sldId id="285" r:id="rId44"/>
    <p:sldId id="286"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16" autoAdjust="0"/>
    <p:restoredTop sz="94694"/>
  </p:normalViewPr>
  <p:slideViewPr>
    <p:cSldViewPr snapToGrid="0" snapToObjects="1">
      <p:cViewPr>
        <p:scale>
          <a:sx n="144" d="100"/>
          <a:sy n="144" d="100"/>
        </p:scale>
        <p:origin x="448" y="-696"/>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04T11:10:51.094"/>
    </inkml:context>
    <inkml:brush xml:id="br0">
      <inkml:brushProperty name="width" value="0.35" units="cm"/>
      <inkml:brushProperty name="height" value="0.35" units="cm"/>
      <inkml:brushProperty name="color" value="#AE198D"/>
      <inkml:brushProperty name="inkEffects" value="galaxy"/>
      <inkml:brushProperty name="anchorX" value="-10629.02539"/>
      <inkml:brushProperty name="anchorY" value="-4345.01074"/>
      <inkml:brushProperty name="scaleFactor" value="0.5"/>
    </inkml:brush>
  </inkml:definitions>
  <inkml:trace contextRef="#ctx0" brushRef="#br0">7349 5976 24575,'-94'0'0,"9"0"0,34 0 0,0 0-984,-39 0 888,-7 0 96,45-2 0,-2-1 0,-4-2 0,0-3 0,0-3 0,0-2 0,-3-1 0,0-3-492,1-6 0,0-4 472,-3 0 1,0-4-473,-1-7 0,2-3 443,0 0 0,1-3 49,0-6 0,0-1 0,1 4 0,0-1 0,-2-7 0,0 1 0,1 7 0,2-1 0,4-8 0,0-1 0,-5 6 0,1-2 0,12-3 0,-2-6 0,1 10 0,-8-6 0,0-1 0,4 1 0,-2-9 0,5 1 0,-3-3-246,-1 4 0,-4-2 0,1 0 0,4 2-82,2-2 0,3 1 0,2 2 0,3 2 0,1 1 0,2 2-164,-4-8 0,0 0 395,6 5 1,0-3 0,2 2 96,-2-8 0,4 3 0,-1-2 0,1 0-4,0 1 0,4 5 4,0-20 983,-9 0-869,16 18 869,4 24 0,13 13 0,7 18 0,28 27 0,14 27-895,-8-7 1,2 5-286,0 7 0,-1 2 197,8 9 0,1 1 0,-2 3 0,-1 2 0,6 7 0,0 2-492,-3-6 0,-2 2 0,1 5 0,-1 1 392,-6-9 0,-2 1-392,2 2 0,-2 1 233,-2-3 1,-2-4-12,-9-13 1,-1-2 269,5 4 0,-2-1 0,8 18 983,5 5-818,-7-19 818,-10-16 0,-9-16 0,-1-10 0,-4-4-960,-4-75-23,-12-14-492,-3-1 0,-5-9 56,-4-7 1,-4 0 435,-2 13 0,-2-1 0,9 15 0,-1-2 0,2 6 0,0 6 0,-1 2-429,-5-19 0,0 1 429,9 24 0,0 2 0,-1-2 0,-1 2 0,-8-21 0,11 18 0,4 27 0,6 20 0,18 49 0,6 3 0,5 8-69,3 17 1,4 7 68,0-11 0,3 3 0,0 0-328,-1 4 0,-1 0 0,0-1 0,-3-9 0,0-1 0,0 1 284,5 10 0,0 2 0,-2-4-448,2 11 0,-3-4 339,1-6 0,0-1 153,-2 2 0,-2-4-317,10 8 317,-18-32 0,0-2 0,11 16 983,-13-21 0,-7-20 0,-4-6 0,-25-81 0,-16-16-875,13 18 0,-3-5-108,-9-9 0,-1 1 0,6 9 0,1 3 0,3 5 0,0 2 85,-2-5 1,3 6-86,-3-6 0,-1-10 0,8 29 0,7 14 0,8 12 0,6 12 0,36 41 0,27 31-293,-13-11 0,2 6 293,-8 0 0,0 2 0,12 11 0,0 1 0,-12-5 0,0 1 0,10 11 0,-2-2 0,-15-24 0,-3-1-158,4 12 0,-4-5 158,2-1 0,3 23 0,-12-33 0,-12-10 0,-5-20 983,-5-6 0,-4-8-64,-38-11-919,-2-13 0,-40-15 0,21-3 0,-10 0 0,19 9 0,-5-2 0,12 7 0,1 4 0,14 6 0,6 8 0,9 0 0,6 10 0,1 27 0,3 14 0,17 48 0,-5-44 0,2 0-231,1-3 0,1 0 231,2 4 0,-1-2 0,2 12 0,2 10 0,-6-24 0,-6 2 0,-5-27 0,-19 1 0,-21-20 0,-34 0 0,-21-15-492,33-2 0,-2-6 265,-5-3 0,0-4 227,-3-7 0,1-1-461,-1 1 0,3 0 461,18 8 0,3 1 0,-3-2 0,4 2 0,-12-6 0,3 0 0,17 8 0,20 8 983,34 6-160,40 7-823,-7 18 0,4 5-326,2-6 0,3 3 326,18 20 0,0 4 0,-6-8 0,-1-1 0,-10-5 0,-1 0-434,8 6 0,-3-2 434,12-2-83,2 9 83,-20-16 0,-26-11 0,-14-2 983,-14-6-383,-38-17-600,-21-11 0,-8-5 0,-8-3-492,-2 0 0,-4-1 278,10 7 0,-3 0 1,-3 0-115,-7-2 0,-2 1 0,-1 1 0,0 0 0,-1 1 0,-2-1 82,10 3 0,-3 0 0,-1-1 0,1 2 0,3 0 0,0 2 0,-1-1 0,-1 0 0,-8-2 0,-2-1 0,0 0 0,3 2-82,-8-1 0,3 2 0,-1 0 82,15 1 0,-1-1 0,1 1 0,4 2-82,-7-1 0,5 3 0,1 0-164,-20-5 0,2 1 434,0-2 0,5 3 549,32 10 1,3 1 231,-44-15 260,28 12 0,26 5 0,39 1 0,88 11-492,-31 5 1,7 3-422,9 0 1,7 1 0,2 4-71,4 7 0,2 6 0,2 0-246,-12-4 0,2 1 0,1 0 0,1 2 0,3 3 0,2 1 0,-1 0 0,-3-1-82,10 5 0,-2-1 0,-5-1 0,-15-5 0,-2-2 0,-3-1-164,20 10 0,-5-3 0,-20-7 0,-2-1 354,14 6 1,-3-2 628,-20-8 1,-5-2 491,16 7 0,-25-12 0,-16-3 0,-44-11 0,-45 3-492,3-20 1,-10-8-391,13 3 1,-4-2-1,-3-3-101,-10-7 0,-3-5 0,0-1 0,-6-5 0,-1-3 0,3 2 0,13 6 0,3 1 0,3 1-492,-21-12 0,5 2 167,13 4 0,6 2-24,18 10 1,0 1 348,-6-1 0,2-1 0,-21-24 0,40 28 983,19 0 0,71 19-492,23 3 1,16 6-820,-20 9 0,3 6 0,2 0 228,10-4 1,4-1 0,0 5-147,-17 5 0,2 4 0,-2 1 0,-6-1-82,-5-1 0,-5-2 0,4 2 76,24 7 0,5 2 0,-12-3-240,-18-4 0,-4 0 461,29 11 1,-5-1 30,1-2 0,-39-13 0,-3-1 0,17 0 0,-27-5 983,-18-15 0,-61-33-265,-28-10-718,5 3 0,-8-3 491,-7 0 1,-2 2-224,9 4 0,-5-1-596,0 2 0,-6-2 0,1 2 21,15 8 0,1 3 1,-3-2 306,3 2 0,-3-2 0,-1 0 0,1 2 0,-18-3 0,1 1 0,4 2 0,-12-1 0,2 1-328,20 5 0,-3 0 0,5 2-164,-11 0 0,4 3 119,10-2 0,0 2 373,-6 3 0,6 0 0,-2-5 0,-11 8 983,35-6-229,22 12-754,75 1 0,35 4 0,1 11 0,8 4-306,-7-7 1,7-1-1,3 2 306,-11 1 0,3 3 0,0-1 0,-8 0 0,-7-2 0,-6-2 0,5 1-131,10-1 0,8 0 1,-2-1-1,-12-1 131,0 1 0,-3-1-162,3-2 1,5 0 0,-9 0 161,-13-2 0,-4 0-66,6-2 1,-1-1 65,29 3 983,-53-19 0,-58-11 0,-33-9-637,-20-1 1,-7 0 144,27 13 1,-2 1-389,-5-4 1,-6-2 0,3 3-104,-12 2 0,1 1 0,-15-9 0,2 2 0,20 9 0,3 1 491,-1-2 1,5 0-332,-15-6 41,-4 6-201,31-3 0,15 10 0,23-7 983,46 6 0,50-5-924,-17 14 1,13 2 0,3 1-388,11-1 0,4 0 0,1 0 82,-22 2 0,2 0 0,0 0 0,-3 0-82,17 0 0,-3 0 0,-3 0 0,-10 2 0,-2 1 0,-7-1-164,3 1 0,-2 1 0,24 5 0,-5 2 69,-34-2 0,-4 0 423,5 1 0,-1-1 0,16 7 983,-24-7 0,-49-5 0,-77-20-582,14-5 1,-9-6-539,4 4 0,-5-2 0,2-1 137,-17-11 0,0-2 0,13 7 0,-3 0 0,3 1 0,-11-3 0,3 2 0,2 1 0,1 0 206,1 0 1,8 4-207,-6 3 0,-10-9 0,41 18 0,14 2 0,42 12 0,47 48 0,-6-8 0,5 5 22,-4 1 1,3 5 0,-2 0-23,14 19 0,1 2 0,-13-15 0,3 2 0,-6-5 0,-4-2 0,-2-1-134,16 18 1,-1-1 133,-21-26 0,-3-2-94,4 6 0,-4 0 94,11 14 0,-16-8 0,-20-28 983,-31-3 0,-18-17-578,-48-3-405,33-5 0,0-2 470,-41-4-470,36-1 0,2-1 0,-19-8 221,-6 0-221,22 5 0,21 3 0,20 8 0,18 2 0,49 8 0,-2 12 0,8 6-492,31 7 0,9 6 164,-21-1 0,3 5 0,-1-1 69,-8-6 0,-1 0 0,1 3 259,11 8 0,0 3 0,-8-4-492,-12-8 0,-4 0 291,21 17 1,-4-2-65,4 2 265,-1-1 0,-16-1 0,-32-30 0,-28 7 0,-67-23 0,8-2 0,-8 0 426,-18-4 0,-7-3-426,19 1 0,-3-1 0,-1-2-328,-3-3 0,-2-2 0,-2 0 0,-11 0 0,-1 0 0,3 0 233,17 1 0,4-1 0,-3 2-233,-15-2 0,-3 1 0,5 1 0,23 4 0,3 1 0,-3-1 230,-14-3 1,-3-3 0,1 3 97,5 2 0,2 2 0,4-1-489,-10-4 0,3 0 489,-6 2 0,4 2 0,29 0 0,2 0 491,-5 2 1,1 1-135,-35-7 626,35 9 0,19-4 0,17 5 0,112 0 0,-83 0 0,61 0 0,-131 20 0,-31 7-640,36-1 0,-3 3-835,-10-2 0,1-1 446,17-1 0,-1-2 46,-13 0 0,1-2-298,-9 10 298,23-16 0,1-1 0,-8 10 0,5-9 0,29 0 0,3-7 0,16 1 983,26 4-906,48 3-77,-12-1 0,8 1-492,26 7 0,7-1 164,-22-5 0,3-1 0,2 1 0,7 2 0,1 1 0,-1-2 129,-14-3 0,-1-2 1,2 0-130,14 1 0,1 1 0,-9-3-164,-15-1 0,-2-2 15,32 3 0,-3-2 477,-38-4 0,-4 0 0,7 0 0,-2 0 0,26 5 0,-24-2 0,-26-4 983,-14-1 0,-9-1 0,-8 1 0,-46 7 0,-7-1 0,-43-1-97,24-4-886,-9-5 0,29 0 0,-8 0 0,21 0 0,10 0 0,21-3 0,50 2 0,46-1-328,-16 1 0,13 1 0,2 1 0,6 0 0,3 2 0,1 1 82,-19 1 0,2 0 0,-1 1 0,-2 1-82,13 0 0,-3 1 0,-2 3 0,-3 5 0,-2 4 0,-6-2-164,1-2 0,-2-1 164,-4 0 0,4 1 0,-6-1-164,-7-2 0,-5-2 0,4-1 0,-3 0 468,31 7 24,-48-12 983,-15-3 0,-73-36-492,4 10 1,-7-2-1,-30-15 1,-10-3-391,20 12 1,-4 0 0,1 2-102,9 5 0,0 2 0,-3 0-328,-13-6 0,-3 0 0,-3 1 0,-9 0 0,-2 1 0,4 1 279,20 5 1,3 1-1,-3 0-197,-2 0 0,-6-1 0,3 2 0,13 2-13,10 4 0,4 1-6,-35-5 1,2 0 264,1-5 0,32 13 0,1 0 983,-5-6-54,14 7 54,20 3 0,100 13-492,-33 8 1,4 4-397,10-2 0,9 2 0,-2 2-95,0 7 0,-1 4 0,-2-2 0,17 6 0,-4 0-179,-4-2 1,-4-1 178,-11-6 0,-4-2 0,32 15-63,-41-18 1,-3 0 62,18 12 0,-37-17 0,-23-5 0,-69-16 0,7-15 0,-9-8-328,6 3 0,-5-3 0,-3-4 314,6 0 0,-3-4 1,0-1-1,3 1 14,-9-5 0,4 1 0,-3-2 0,9 3 0,-3-2 0,2 0 0,3 2 0,-3-1 0,5 2 0,1 0-202,-18-17 0,1 2 202,-1 1 0,7 3 0,-4-9 92,-1 0-92,27 20 0,27 8 0,27 18 0,39 7 0,20 10 0,22 19 0,7 8-272,-20-11 1,3 0 0,3 6 271,0 5 0,4 6 0,1 2 0,-1 0-246,-5-3 0,0 1 0,0 0 0,2 2 49,-4-2 0,3 1 1,0 1-1,-1-1 0,-3-2-49,1-1 0,-2-2 0,-2-1 0,1 1 0,7 4 0,3 1 0,-4-3 0,-10-6-246,-2-3 0,-3-4 177,4 2 0,5 3 1,-8-6 314,26 6 491,-20-12 1,-3-2 491,-4 1 0,-2-22 0,-47-24 0,-10-27 0,-1-19 0,-24-14-492,6 39 1,-5 0-1,-3 3 1,-2 2 491,-21-35 0,9 9-736,8 24-247,5 5 0,6 9 0,9 10 0,10 10 983,47 3-873,16 10-110,0 13 0,7 6-492,0 0 0,1 3 129,0 5 1,-1 2 362,-11-4 0,-1 0 0,-3-4 0,-3-1-586,30 14 586,-34-14 0,-2 0 0,19 6 0,-19-7 0,-23-10 0,-117-41 0,38 9 0,-4-3-492,-29-6 0,-7-3 164,30 6 0,0-1 0,1 1 179,-18-3 0,0-1 149,18 5 0,-1-3 0,3 3-9,-8-1 0,2 1 9,-4-8 0,6 2 381,-13-1-381,-1-4 0,31 16 0,19 10 983,15 5 0,56 42-631,4 6-352,6 5 0,2 2 983,12 18-919,-25-24 1,-1 0-65,8 16 159,4-4-159,-17-1 0,-17-28 0,-74-3 0,-11-16 0,-14-7-328,-1-3 0,-10-4 0,-4-3 82,6 0 0,-3-2 0,-4-3 0,-2-2 49,8-2 0,-4-2 1,-2-2-1,3-1 0,3 0-49,-7-4 0,4 1 0,2-2 0,0 0 0,1 1 0,0-2 0,2 1 0,3-1 0,7 1 0,2-1 0,4 1 0,5 3-246,-19-8 0,1 1 164,0 0 0,-6-2 0,9 2-164,12 4 0,6 2 0,-5-2 0,4 2 155,11 6 0,7 1 1320,-4-7 0,21 16 0,22 5 0,54 16-492,12 27 1,9 10-1,4-7 1,6 6-165,0 10 1,6 8 0,-6-3-251,0-2 1,-1 0-78,-6-4 0,4 3 0,-8-6-352,-13-9 0,-2-1 352,21 19 0,-3-2 0,6 3-229,-34-22 1,-1 0 228,24 16 0,-34-15 0,-12-7 0,-83-15 0,16-12 0,-7-2 403,-36 1 0,-6-2-403,17-2 0,-3 0 0,12 0 0,-5 0 0,5 0 0,-12 0 0,4 0 0,-2 0 0,1 0 383,4 0 1,7 0-384,-14 0 468,-5 4-468,41 1 0,17 6 0,21 9 0,35 13 0,35 12 0,18 3-328,-12-14 0,6-2 0,3 2 120,11 8 0,2 2 0,6-1-38,-8-8 0,5-2 0,1 0 0,-3-2 0,-8-2 0,-1-1 0,-1-1 0,-1-2 0,-2-1 0,-2-2 0,0-1 0,2 0 0,7 0 0,3 1 0,-4-3 0,-9-4-246,3-2 0,-3-3 164,-1 2 0,5 2 0,-9-3-12,-12-4 0,-4-1 831,8 3 1,-2 0 491,25 2 0,-53-3 0,-69 3-492,-13-5 1,-14-1-738,0 2 0,-11 2 0,-4 1 0,1 0 133,-2 3 1,-1 2 0,-1 0 0,-1 1 112,-6 1 0,-1 1 0,-1 1 0,-1 2 0,13 1 0,-1 1 0,0 2 0,1 0 0,3-1 0,-6 2 0,3-1 0,1 1 0,1 0 0,2 1 0,0 1 0,2 0 0,3-2-161,-10 1 0,3 0 0,5-1 161,-7 9 0,7-1-101,12-8 0,3-1 101,-3 2 0,2-2 0,-23 9 0,37-12 0,22-9 983,14-3 0,8-4 0,69-2 0,6-1-492,0-16 1,4-5-1,-18 3 1,-1-4-1,13-16 1,-3-3-433,-20 10 0,-2 1-325,9-4 1,-1 2 265,26-21 0,-10 12 0,-13-2 0,-26 18 0,-9 6 0,-40 9 0,-48 15 0,6 11 0,-9 6-328,5-5 0,-7 3 0,0 2 0,-8 8 0,-2 4 0,1-1 271,6-5 1,0-1 0,3 0-272,8-2 0,2-1 0,2 0 79,-21 8 0,4-2 249,16-7 0,2-1-343,-4 2 1,1-2 342,2-5 0,9-9 0,21-18 0,53-37 0,26-13 0,6 12 0,12-2-246,-8 1 0,8-7 0,3-1 0,0 5 82,-5 8 0,1 4 0,0 0 0,3-2 164,11-10 0,2-2 0,1 0 0,-3 4-328,8-2 0,-2 4 0,2 0 270,-12 6 0,2-1 1,-2 2-1,-10 7-204,1 3 0,-2 2 262,1-3 0,5-3 0,-9 6-265,27-6 265,-35 9 0,-4 2 0,7 1 983,-26 10-492,-64 35 1,-25 14-1,4-1 1,-7 4-165,-11 9 1,-8 7 0,-1 1-246,3 1 0,1 1 1,3-3-83,12-7 0,2-2 0,2-1 0,4-2 0,0 0 0,4-3 251,-7 7 0,5-3-251,11-11 0,1 1 0,-14 14 0,6 0 383,8 4-383,1 4 0,79-37 0,23-14 0,15-5-328,-7 0 0,7-2 0,1 0 0,6 0 0,3-1 0,4-1 82,-5 0 0,4-1 0,-1-1 0,-7 1 92,-10-1 1,-5 1 0,3-2 398,5-1 1,7-1 0,-3-1 0,-10 0-137,3 0 0,-3-1-109,-3 1 0,5-1 0,-9 1 350,32-4-350,-39 5 0,-3 0 0,12 1 0,-64 8 0,-42 20 0,-29 10 0,5-4 0,-9 4 0,-4 3-193,-4 5 0,-7 3 0,-1 2 0,3-1 193,10-5 0,2 0 0,0 0 0,-4 2 0,1 1 0,-4 2 0,-2 1 0,4-2 0,8-3 0,-6 5 0,7-4 0,-2 0-260,-14 6 0,-4 1 1,7-3 259,23-11 0,3-1 0,3-3-201,-16 5 1,2-1 200,-1 3 0,2-1 0,11-8 0,7-4 0,2-1 0,31-31 0,80-42 0,-6 1 0,9-6 302,-5 13 1,6-1 0,2-2-303,9-6 0,3-2 0,2 1 0,-15 10 0,3 0 0,-1 1 0,-2 2 0,9-6 0,-2 2 0,1 0 0,6-2 0,1-1 0,-3 3 304,-13 7 1,-3 2-1,-3 2-304,15-8 0,-1 2-1,9-2 0,-7 3 1,3-2-73,6 2 73,-26 10 983,-30 17 0,-16 6 0,-57 35-703,4-7 0,-8 3-694,-30 16 0,-9 4 414,18-9 0,-3 1 0,-2 0 0,-7 3 0,-2-1 0,2-1 0,10-4 0,3-1 0,0-2 0,-24 9 0,4-1-114,16-5 0,3-4 114,12-12 0,1-1-104,-3 8 0,3-1 104,-27 1 0,40-12 0,15-10 0,76-47 0,20-1 0,17-4-328,-8 4 0,7-1 0,3 0 173,-19 12 1,2 1 0,2 0 0,3 0-43,-3 3 0,2 0 1,3 0-1,-1 2 0,-1 1-49,11 0 0,-1 2 0,-1 2 0,-1 0 0,-8 1 0,0 1 0,-1 0 0,-3 2-82,16-3 0,-3 2 0,-6 1 21,4 2 1,-5 2 14,-11 4 0,-1-1 292,1-4 0,-1 1 491,-9 7 1,-9 3 491,-10-3 0,-56 39-492,-22-9 1,-12 3-165,1 7 1,-5 6 0,-3 1-273,-8 5 0,-3 0 1,-3 3-56,7-4 0,-3 2 0,0 1 0,2-3 0,-6 5 0,2-2 0,-2 1-246,5-6 0,-3 2 0,2-2 0,8-5 42,-7 3 1,4-2-118,6-4 1,-2 1 0,6-3 320,-30 19-6,36-25 0,3-2 6,-7 9 983,17-17 0,44-11 0,49-39-492,0 9 1,8-3-626,-6-4 1,5-4 0,2 0 133,14-2 0,4 0 0,2-2-246,-15 6 0,1-2 0,2 1 0,0 0 0,7-1 0,4 0 0,-4 1 0,-8 2-204,16-10 1,-11 6 449,-9 12 0,-29 14 0,-127 56 0,29-11 0,-7 7-328,-3 0 0,-8 4 0,-3 2 82,9-6 0,-2 2 0,-1 1 0,0 0 0,3 0 0,1-1 0,-2 2 0,-3 0 177,1-2 0,-5 2 0,0 0 0,2-2 0,7-4 69,-6 4 0,7-5 0,-5 3 132,-6 2 0,-6 4 1,1-2-1,10-8-132,-3-2 0,3-2 327,1 3 1,-4 4 0,8-7-31,13-11 1,4-3-359,-12 9 0,4-2 61,-12 4 983,29-13 0,48-14 0,26-17 0,54-17-492,-32 9 1,3-3-1,14-3 1,3 0-1,-1 0 1,1-1-984,10-4 0,1-1 446,-3-1 0,-3 1 46,-16 8 0,-2-1-260,7-4 0,-4 2 260,13-1 0,6-10 0,-22 12 0,-21 8 983,-17 6-580,-11 5-403,-87 20 0,-13 26-328,29-15 0,-8 3 0,2 4 266,2 5 0,2 4 0,1-1 62,-20 17 0,1 0-328,15-13 0,0 1 0,7-3 78,9-2 1,3-2-11,-24 10 0,5 0 260,1 12 0,25-25 0,3 0 0,6 7 0,12-12 0,103-22 0,-10-33 0,12-13-246,-22 16 0,8-2 0,1-2 0,-2-3 152,-2-5 0,-2-2 0,1-3 0,3-2-103,0 0 0,3-4 1,2-2-1,-1 0 0,-3 2-49,10-7 0,-2 0 0,-2 1 0,-1 0 0,-5 3 0,-1-1 0,-2 1 0,-1 2-82,12-5 0,-3 2 0,-6 3 301,1-4 0,-7 2 27,-10 9 0,-2 0 0,5-3 0,-3 1 0,20-17 0,-32 25 983,-24 17 0,-31 10 0,-42 38-955,10-5 0,-7 6 463,-24 19 1,-5 7-165,22-13 1,0 2 0,0-2 163,-23 12 1,1 1-346,20-9 0,0 2 0,4-6-146,1-7 0,3-1 380,-17 16 1,2-1-381,22-18 0,2-3-92,-3 2 1,1-2 91,-17 19 0,18-13 0,16-19 983,11-4 0,5-7 0,3-3 0,-2 1-529,-1-1-454,-5 14 0,-10 11 0,-10 19 0,-22 25-984,-1 9 828,21-32 0,1-1 156,-15 21-134,-5 6 134,17-31 0,9 3 0,4-12 0,17-13 0,2-8 983,17-8-680,51-33-303,12-18 0,12-12-328,-13 11 0,4-3 0,1-2 82,-14 7 0,1-1 0,2-2 0,0 0 0,10-7 0,2-1 0,0 0 0,-6 3-82,-3 3 0,-5 3 0,3-3 259,-1-1 0,4-3 1,1 0-1,-5 3 69,6-3 0,-3 2 0,-4 2-328,-9 4 0,-3 2 0,1 0 37,4-1 1,1 0-1,-8 5-22,25-20 313,-35 27 0,-1 2 0,15-6 0,-28 18 0,-9 9 983,-14 8 0,-1 26 0,-17 16-573,-9 12 0,-3 4-15,5-13 1,-3 1-396,-22 32 0,-4 3-492,12-16 0,0-1 183,-13 17 0,-1-1 309,14-21 0,1-1-348,-6 5 0,3-4 348,-12 15 0,-1 5 0,13-21 0,17-18 983,6-15-639,9-10 639,5-6 0,30-22-14,11-26-969,29-24 0,-29 23 0,0-3-353,0-3 1,-1 1 352,31-26 0,-33 30 0,-1 2 0,19-15 0,0-3 0,-14 18 0,-13 8 0,-10 12 0,-6 8 0,-4 4 705,-24 33-705,8-4 0,-21 26 0,18-19 0,2-5 0,6-6 0,2-8 0,18-3 0,21-4 0,26-13 0,-14 0 0,2-4-492,3-3 0,2-4 230,10-7 0,-2-1 262,27-12-291,-37 14 1,-3 1 290,13-5 0,5 0 0,-15 7 0,-23 11 0,-8 5 983,-11 5-504,-4 15 148,-14 24-627,-15 25 0,-19 23 0,2-7 0,-11 6 0,24-28 0,-8 5 0,20-25 0,0-2 0,14-20 0,35-27 0,29-34 0,-23 16 0,3-2-429,14-12 0,-1 1 429,21-15 0,-25 19 0,-2 2 0,16-11 0,13-8 0,-29 18 0,-13 12 0,-14 11 0,-10 10 0,-6 7 0,-2 40 0,-35 32 0,7-8 0,-3 4-492,-5-9 0,-5 2 376,-11 24 1,1-4 115,19-36 0,1-2-302,-14 21 1,3-1 301,2 6 0,-15 15 0,30-40 0,21-27 0,25-43 0,13-24 0,17-11 0,4-4-290,-2-4 0,3-4 290,-7 12 0,4-3 0,-3 2 0,8-9 0,-1 1 0,-10 15 0,3-1 0,-4 4 0,5-4 0,-2 4-92,5 1 1,-3 5 91,10-4 0,4-1 0,-27 17 0,-12 21 0,-16 6 983,-5 9 0,-8 32-392,-8 16-591,-17 40 128,9-40 0,0-2-128,-21 32 0,2 12 0,11-36 0,-4 10 0,10-20 0,2-7 0,9-14 0,0-6 0,4-9 626,3-6-626,12-1 0,7-3 0,12 0 0,4-13 0,3-2 0,0-12 0,4 3 0,-13-1 0,1 7 0,-9 2 0,-8 2 0,-2 6 0,-7-5 0,2 8 0,5-1 0,4 2 0,5 0 0,25-25 0,8-12 0,-9 5 0,3-2-257,-11 5 1,0 0 256,2-2 0,1 0 0,28-26 0,-9 7 0,-1 0 0,-16 11 0,-15 16 0,-8 2 0,-6 17 0,-5 2 0,-41 75 0,0-17 0,-4 9 0,-4 5-135,5-11 0,0-4 135,6-5 0,1-1 0,-7 9 0,3 0 0,-9 22-226,-4 2 226,13-12 0,8-20 0,13-16 0,0-7 0,9-12 774,0-5-774,32-32 0,26-29 0,-5 0 0,5-6-492,8-7 0,2-4 164,-15 10 0,2-4 0,-2 4-164,13-10 0,-5 1 404,-4-1 1,-3 2-405,-5 14 0,-2 3 380,-7 6 1,-1 1 111,6-3 0,0 1 0,20-26 0,-18 28 0,-20 15 0,-10 15 983,-7 9 0,-2 4 0,-4 29 0,-9 13-346,-12 42-637,4-32 0,-2 2-492,-5 11 0,-2 2 293,1-1 0,-1 2 199,-1 6 0,1 1 0,3-7 0,2-3 0,5-11 0,2-3-81,2 3 1,1-1 80,-2 20 0,3-1 0,2-4 0,5-25 0,0-6 0,0-10 0,0-10 983,7-7-596,14-4-214,30-23-173,7-8 0,-16-1 0,0-4-503,32-32 503,-5-3 0,2 7 0,-13 9 0,-7 7 0,-3 5 0,-13 14 0,-9 5 0,-6 12 0,-11 3 503,-2 6-503,-1 32 0,-2 16 0,-2 34 0,-12 15 0,3-26 0,-4 14 0,2-25 0,8 1 0,-4-9 0,5-18 0,0-13 0,3-7 0,12-11 0,32 0 0,16-22 0,14-9-358,-27-4 1,-2-3 357,21-17 0,-18 16 0,0 0 0,16-13 0,8 4 0,-24 6 0,-7 16 0,-17 9 0,-1 6 0,-14 8 0,-1 11 715,-8 23-715,-3 0 0,0 28 0,0-15 0,0 1 0,0-4 0,0-15 0,0-5 0,0-9 0,10-8 0,13-13 0,17-30 0,18-18 0,-14-10 0,15-13 0,-22 21 0,10-7 0,-18 19 0,-3 9 0,-11 19 0,-4 5 0,-1 8 0,-6 36 0,-1-5 0,-3 30 0,0-17 0,3-7 0,1-6 0,4-9 0,-1-1 0,7-7 0,12-4 0,9-4 0,5-3 0,5-12 0,-9-7 0,4-13 0,-3-1 0,-5-2 0,-1 2 0,-4 2 0,-6 6 0,-2 9 0,-5 5 0,-4 7 0,3 1 0,-5 3 0,1 0 0,2 21 0,-3 0 0,3 14 0,1-3 0,-3-8 0,3 4 0,-5-9 0,0-4 0,3-5 0,-3-4 0,10-2 0,4-1 0,3-3 0,11-22 0,-1-18 0,4-30 0,-7 5 0,6-15 0,-15 25 0,8-7 0,-16 16 0,-1 12 0,-6 10 0,0 9 0,0 8 0,-1 4 0,2 24 0,3-1 0,3 30 0,3-14 0,2 14 0,-2-15 0,-4 4 0,3-10 0,-8-6 0,3-5 0,-4-7 0,-4-1 0,3-35 0,-6 10 0,3-27 0,-3 23 0,0 1 0,0 7 0,0 1 0,24 30 0,-1 5 0,19 30 0,-3 1 0,-9-7 0,9 5 0,-6-11 0,-4-5 0,1-3 0,-17-16 0,5-3 0,-10-6 0,1-3 0,-5-1 0,12-2 0,-3-2 0,9-2 0,10-4 0,-10-8 0,19-17 0,-17-13 0,4-13 0,-13 2 0,-1-11 0,-4 10 0,-4-11 0,-2 12 0,-4 7 0,0 11 0,0 7 0,0 13 0,0-3 0,2 14 0,8-2 0,12 27 0,5 11 0,12 24 0,-9-3 0,5 6 0,-7-6 0,0-4 0,-4-4 0,-4-15 0,-7-6 0,-2-6 0,-5-8 0,-2-43 0,-1-14 0,-3-24 0,0 1 0,0 17 0,0 0 0,0 12 0,0 8 0,0 17 0,0 2 0,3 10 0,13 43 0,10-1 0,14 44 0,-4-25 0,5 11 0,-1-18 0,2 6 0,-2-11 0,-13-9 0,-7-11 0,-5-10 0,-4-5 0,-4-15 0,-12-19 0,-4-6 0,-5-14 0,-1 15 0,6 5 0,2 6 0,4 7 0,3 1 0,36 25 0,10 19 0,-3-6 0,4 3-407,4 9 0,-1 2 407,-10-9 0,1 1 0,10 3 0,-1-1 0,18 18-163,5-4 163,-13-8 0,-23-15 0,-8-10 0,-11-10 0,-10-6 807,-2-22-807,-6-20 0,0-27 0,-15-14 170,4 12-170,-16-7 0,8 22 0,0-4 0,0 13 0,6 7 0,4 14 0,3 6 0,5 14 0,2 29 0,20 20 0,13 26 0,5-11 0,8 15 0,-6-22 0,-4 6 0,2-10 0,-17-17 0,-2-9 0,-9-8 0,-1-11 0,-7-42 0,-22-28 0,-2-29-460,2 47 0,-2 0 460,1 0 0,1 2 0,-15-30-171,12 32 0,0 0 171,-6-22 0,-1 10 0,11 17 0,9 20 0,-1 6 903,24 72-903,0-13 0,3 7 0,3 5-167,26 27 167,5 1 0,-1-12 0,2-5 0,-11-18 0,-2 0 0,-6-8 0,-12-16 0,-1-5 0,-9-11 0,-1-6 526,-7-33-526,0-19 0,-8-33 0,0 11 0,-6-8 0,1 24 0,1 0 0,0 9 0,4 20 0,1 2 0,13 15 0,20 15 0,23 33 0,15 19 0,-27-19 0,1 3-231,-2-4 0,-1-1 231,25 28 0,1-6 0,-17-9 0,-2-10 0,-6-4 0,-14-19 0,-10-3 0,-5-8 0,-4-4 462,1-17-462,-4-16 0,-4-19 0,-4 1 0,-9-2 0,4 10 0,-2-1 0,3 7 0,1 10 0,4 9 0,1 11 0,16 48 0,4 2 0,2 1 0,5 3 0,21 27 0,5-4 0,-1 1 0,-10-21 0,2 3 0,-13-20 0,-4-11 0,-13-10 0,-1-8 0,-7-55 0,-22-27 0,0-3 0,-2-5-492,-2 12 0,-2 0 164,2 8 0,-2-4 0,2 3 183,-3-18 1,1 3 144,2 13 0,-1 0-418,-3-10 1,3 5 417,5-1-15,-13-18 15,18 36 0,0 17 0,6 18 983,4 24 0,16 15 0,11 32-842,19 11-141,-16-20 0,0 0 0,29 30 0,-26-30 0,-1-2 17,18 11-17,6 10 0,-7-16 0,1 4 0,-2-9 0,-16-10 0,-5-11 0,-8-9 0,-5-2 0,0-2 0,-4-1 0,1 1 0,-1-1 0,4 4 0,1 5 0,3 0 0,2 7 0,-2-3 0,2 4 0,-1 0 0,0 0 0,0-4 0,-3-1 0,1-4 0,-6-3 0,3-1 0,-3-4 0,-4 0 0,3-25 0,-6 1 0,3-28 0,-3 6 0,0-6 0,0 6 0,0 5 0,-3 8 0,2 7 0,-3 2 0,2 8 0,1 0 0,27 38 0,-8-12 0,30 31 0,-21-17 0,8-2 0,-12 2 0,5-9 0,-12-5 0,-1-3 0,-2-5 0,-5 2 0,2-3 0,-4-1 0,0 0 0,3-2 0,-2 2 0,-24-38 0,2 10 0,-28-37 0,7 10 0,1-6 0,6 10 0,2-4 0,10 19 0,-4-9 0,8 14 0,2 2 0,7 9 0,59 48 0,4 3 0,-8 2 0,4 4-492,3-1 0,0 1 229,-5 2 1,1 1 262,15 3 0,0 1 0,-11-1 0,-1 1 0,7-2 0,-2-2 0,-22-12 0,-1-1-174,10 6 1,-3-1 173,13 10 0,7 7 0,-17-15 0,-12-13 0,-12-7 0,-7-9 0,-8-1 983,0-6-484,-4-1-125,-22-25-374,-34-30 0,32 18 0,-6-13 0,62 47 0,14 0 0,-5 0 0,4 0 0,-6 0 0,-4 0 0,-3 0 0,-4 0 0,-1 0 0,-4 0 0,4-4 0,-9 3 0,-1-2 0,-4 3 0,-5 0 0,0 0 0,0 0 0,0 0 0,0 0 0,-4 0 0,3 0 0,-2 0 0,0 0 0,-2 0 0,1 0 0,-6-19 0,-2 0 0,-11-18 0,-4 3 0,-4 0 0,1 1 0,3 4 0,1 1 0,5 9 0,-1 1 0,4 7 0,1 1 0,26 15 0,17 19 0,26 15 0,-22-9 0,0 4-492,-3 0 0,0 2 370,9 4 0,-1 1 122,-6-2 0,-2 0-330,30 30 330,-6-5 0,-20-17 0,-5 1 0,-4-15 0,-14-8 0,-7-6 0,-5-9 983,-3 0-759,-24-31 127,-8-5-351,-31-34 0,1-6-347,21 29 0,0-1 347,3-5 0,3 0 0,-18-25-282,-2-13 282,22 26 0,-10-7 0,16 16 0,4 12 0,8 10 0,4 9 683,19 8-683,29 9 0,18 19 0,-14-4 0,3 4 0,-2 5 0,-1 3 0,36 23-192,-34-22 0,-2-2 192,17 10 0,5 4 0,-16-13 0,-19-7 0,-10-5 0,-11-7 0,-4-6 677,-34-57-677,-8-11 0,5 9 0,-2-5-492,-3 0 0,1-1 111,5-3 0,0 1 381,2 12 0,0 1-248,-1-10 1,2 1 247,-10-18 0,-1-7 0,9 18 0,11 24 0,1 9 0,9 17 983,3 8-266,25 29-717,14 17 0,29 30-420,-26-30 1,2 1 419,3 4 0,1 0 0,0 1 0,-2-2-242,25 22 242,-1 0 0,-24-24 0,0 3 0,-10-14 0,-14-5 0,-6-13 983,-8-7-604,-38-39-379,-2-12 0,-2 4 0,-3-5-117,8 4 1,1 1 116,-23-32 0,-2-7 0,22 27 0,-8-7 0,17 16 0,5 16 0,7 7 0,7 12 0,1 1 493,50 21-493,24 25 0,-24-15 0,3 2-492,19 18 0,1 3 19,-10-10 1,1 1 472,20 11 0,3 1 0,-7-5 0,1-1 0,3 2 0,-1-1 0,-6-3 0,-4-2 0,-18-11 0,-1 0-28,3 1 0,-5-3 28,1-3 0,10 8 0,-26-15 0,-10-3 0,-10-4 983,-9-3-43,-43-6-940,-33-35 0,10 7 0,-4-5-492,-11-18 0,0-4 0,9 5 0,0-2 308,12 10 1,-1-2 0,6 4-309,3 2 0,2 2 433,-19-16 0,2 2 59,-14-13-115,34 30 0,2 0 115,-20-18 0,22 15 0,14 13 983,15 10 0,15 9 0,36 3-300,54 21-683,-27 5 0,10 7 0,2 2-328,7 5 0,3 2 0,2 2 82,-16-5 0,1 2 0,0 0 0,-2 0-82,12 5 0,-3 0 0,0 0 0,-2-2 0,0 0 0,-7-2-164,0 2 0,-1-1 164,-2-4 0,6 2 0,-8-3-164,-8-1 0,-4-2 0,14 2 0,-3-1 0,-23-8 0,-5-3 1475,18 8 0,-26-13 0,-14-5 0,-6-6 0,-67-35 0,-2-16-492,-7 4 1,-5-3-155,19 4 1,0-2-338,-18-7 0,0-2 0,7 4 0,3 1 0,6 3 0,0 1-405,-4-5 1,3 2 404,-9-11-134,-2-9 134,14 20 0,20 13 0,7 8 983,14 10-465,7 3 352,40-1-870,29 8 0,-5 1 0,8 1-492,16 2 0,6 0 164,-13 2 0,4 0 0,2 2 0,9 3 0,1 2 0,-2 1 0,-13 0 0,-2 0 0,2 2 0,14 5 0,2 4 0,-12-1-164,-21-1 0,-3 1 164,3-3 0,6 0 0,-8 0 20,-12 1 0,-4-1 274,13-1 1,-3-1 33,19 11 983,-23-11 0,-23-3 0,-11-4 0,-15-5 0,-41 0 0,-50-3-492,9 0 1,-9 0-820,17 0 0,-4 0 0,-2 0 0,-10 0 0,-4 0 0,-1 0 0,-7 0 0,-1 0 0,0 0 0,-2 0 0,0 0 0,4 0 0,16 0 0,4 0 0,2 0-164,-24 1 0,6-2 0,20-1 0,4-2 0,8 1 0,0-1 83,-3 0 1,2 0 408,-24-5 983,28 4 0,28 0 0,8-2 0,19 3 0,54 1-492,0 1 1,12 1-820,21 1 0,14 0 0,4 0 82,-18 0 0,4-1 0,0 1 0,2 1 0,2 1 0,0 1 0,2 1 0,1 2 49,-12 0 0,3 1 1,-1 1-1,0 1 0,-3 0-49,10 3 0,-3 1 0,-2 0 0,-1 0 11,-6-1 0,-2 1 1,-1-1-1,-3-1-93,14 2 0,-2-2 0,-6-1 84,14 1 1,-7-1-29,-18-3 0,-2 1 272,10 2 0,-4 0 0,-19-5 0,-7 1 983,8 3 0,-20-4 0,-20-1 0,-94-10-492,30-3 1,-5-3-165,-9 4 1,-8 1 0,3-1 163,-19-7 1,1 1-497,18 4 0,-3 1 0,3-1 5,-18-4 0,-1-1 0,21 3 0,-2 0 0,2-2-492,-21-6 0,3-2 264,5 2 0,2 0 228,9 1 0,2-1-482,3-1 1,0-1 481,0 0 0,1-1 0,-1-2 0,0 0 0,-5 2 0,2 1 0,16 3 0,2 2 491,-8-1 1,1 1-198,-21-5-294,0-4 983,10 6 0,24 5 0,9 3 0,18 8 0,9 0-489,52 4-494,45 0 0,-16 0 0,9 0-328,-15 2 0,3 1 0,3 0 0,7-1 0,3 1 0,1 1 0,4 3 0,2 2 0,-4-1 187,-12-2 1,-1 0-1,0 0-187,7-1 0,2 1 0,-9-1-44,-8-2 0,-3 0-120,28-3 0,-3 0 425,-36 0 1,-3 0 16,6 0 0,-3 0 50,23 0 983,-28 0 0,-19-3 0,-17-5 0,-12-3 0,-67-14-932,18 13 1,-8 0-544,-35-5 0,-9-1 299,27 7 0,-2 0 0,-4 2-135,-11 0 0,-3 1 0,-1-1 82,20-1 0,-1-1 0,0 0 0,3 2-82,-9 0 0,2 2 0,-2-3 0,-11-4 0,-3-4 0,6 1 0,23 2 0,3 1 0,-2-2 0,-9-1 0,-3-1 0,2-2 247,5-2 1,0 0 0,4-1-281,-21-6 0,5 0 361,18 3 0,4 1 0,6 4 0,6 1 983,-11-9-115,0 3 115,19 4 0,15 9 0,15 3 0,8 4 0,69-2-492,1 6 1,14 1-820,3-1 0,10 1 0,-1 0 96,-1 1 1,0 0 0,5 0-15,-4 0 0,6 0 0,0 0 0,-2 0 0,-10 2 0,-2 0 0,0 1 0,-1-1 0,-4 0 0,-1 0 0,1 0 0,0 1 0,9 1 0,1 1 0,-1 0 0,-5-1-82,-2 2 0,-5-1 0,3 0 0,13-1 0,3-1 0,-7 0-164,3 1 0,-7-1 0,4-2 0,-7-2-50,3 1 1525,6 0-88,-29 0 88,-18 0 0,-22 0 0,-4 0 0,-12 0 0,-75 0-492,11 3 1,-6 2-1,-24 7 1,-9 3-315,15-2 0,-6 1 0,0 3-505,-2 6 0,-1 3 0,-3 1 82,14-6 0,-4 0 0,1 0 0,2-2-82,-14 4 0,2-2 0,-1 0 82,16-1 0,-1 0 0,1 0 0,2-4-82,-8-2 0,2-4 0,0 2 0,-8 4 0,-1 2 0,1-3 0,0-5 0,1-2 0,3 0 0,13 0 0,2-1 0,1 0-164,-29 1 0,7-1 983,28-3 1,5-1-1,-3 1 1,5-2 491,-13-2 0,-12 0 0,22 0 0,19 0 0,8 0 0,17 0 0,2-3 0,8 3 0,-1-6 0,-3 2-781,3-6-202,-7 2 0,-1-6 0,0 3 0,-3-4 0,4 1 0,0 3 0,-4-3 0,-2 2 0,-3-3 0,0-1 0,-6-4 0,0 2 0,-6-3 0,0-1 0,0 0 0,0-1 0,-2-3 0,-2 3 0,2-4 0,1 0 0,11 6 0,6 2 0,11 5 0,1-1 0,7-3 0,33-5 0,40-8 0,12 9 0,16 3-328,-12 3 0,8 2 0,4 2 82,-8 4 0,6 1 0,0 1 0,-1 0 0,-9 0 0,-1 1 0,1 1 0,2 1 49,-7 2 0,3 0 1,1 2-1,-3 0 0,-7-1-131,8 0 0,-7 0 0,6 0 82,3 0 0,7 0 0,0 0 0,-6 0-82,-1 0 0,-5 0 0,1 0 0,15 0 0,2 0 0,-3 0 0,-14 0 0,-3 0 0,-4 0-164,22 0 0,-5 0 0,-14-2 0,-4-2 983,-11 1 1,-4 0-204,-6-1 1,-3 1 694,26-3 0,-1 2 0,-29 2 0,10-2 0,-22 4 0,-3 0 0,-18 0 0,-1 0 0,-8 0-566,-48-13-417,-7 0 0,1-1 0,-7-3-492,-12 1 0,-2-1 174,-1-2 1,-3-1-11,8 5 0,-3 0 0,3 0-164,-7-2 0,-2 0 164,-10 1 0,-10 0 0,7 0-164,-4-3 0,-1 1 246,22 8 0,-8 0 0,0 1 0,3 0 195,-4-4 1,2 0 0,2 3 50,8 4 0,0 4 0,0-2-328,-7-1 0,0 0 0,7 1 225,10 4 1,2 0 369,-31 1 1,3-2-268,-5-4 0,34 5 0,1-1 983,-14-4-244,19 5 244,22 0 0,15-3 0,8-4 0,59-8-547,12 2 0,9 1-928,1-1 0,7-1 164,7 0 0,10 0 0,-2-1 0,-10-1 0,-2-2 0,3 0 82,-10 4 0,3 0 0,0 0 0,-4 0-82,8-5 0,-4-1 0,3 2 0,11 0 0,2 2 0,-6-2-164,3-7 0,-2-1 164,-16 10 0,4 0 0,-5-1-164,16-9 0,-7 2 173,-25 10 0,-4 0 319,4-1 0,-6 1 983,2-2 0,11 0 0,-25 2 0,-19 10 0,-5-3 0,-11 6 0,-48 7 0,-1 1 0,-44 17-492,35-6 1,-1 2-984,-6 4 0,-4 4 164,1 0 0,-6 2 0,2 1 263,-18 9 0,-2 1 65,9-5 0,-4 2 0,2-1-328,11-6 0,2-1 0,-1 1 0,-6 3 0,-1 0 0,0-1 117,2-4 0,1-1 0,1-1 211,-25 11 0,2-3 0,6-6 0,2-3-492,4-4 0,1-3 253,9-2 1,0-2-92,0-2 1,2-1 329,6-2 0,3 0 0,-31 6 983,4-5-237,29-6 237,-4 4 0,13-8 0,16 3 0,7-4 0,12 0-558,1 0-425,69-40 0,3-2 0,9-6-492,5 2 0,8-4 246,-22 9 0,4-4 0,3-3 0,3 1 49,-4 6 0,3-1 1,2 0-1,1 0 0,1-2 0,7-5 0,2-1 1,1-1-1,0 1 0,0-1 0,0 1 0,0 0 1,1 1-1,-1-1 0,1 0 33,-10 7 0,1-1 0,1 0 0,-2 1 0,-4 2 0,-7 2-164,16-12 0,-8 5 0,4-5 131,-10 7 0,4-3 1,2-2-1,-2 2 0,-5 2-131,15-9 0,-5 3 0,2-2 82,-10 4 0,2-2 0,1-1 0,-2 3-82,15-7 0,-1 2 0,-3 1 0,-11 6 0,-2 1 0,-1 1 0,-4 3 0,0 1 0,-6 4 819,1 1 1,-4 3-1,4-3 1,-3 3 491,2-2 0,6 2 0,-19 6 0,-10 13 0,-17 4 0,-2 6 0,-46 5 0,-7 14 0,-52 15-492,46-11 1,-1 2-319,-11 3 0,-2 0-173,4 4 0,-1-1 0,-6-2 0,0 1 0,8 1 0,-3 0-492,-19 7 0,-4 1 0,12-5 0,-1 2 491,9-4 1,-2 1 0,0 1-492,-25 14 0,-2 0 164,27-12 0,0 1 0,-2 1 106,-6 4 1,-2 3 0,0-2-107,2-1 0,-1-1 0,-2 0 0,-6 4 0,-1 1 0,0-1 97,3-3 0,1 0 1,2-2 230,12-7 0,2-1 0,-1 0-328,-6 5 0,-1 0 0,3-3 266,-12 3 1,1-3 61,-16 7 0,0 0 0,7-5 0,2-2 198,3-2 0,5-2-198,23-7 0,3 0 491,-8 2 1,5-2 491,-5 2 0,-4-1 0,21-3 0,19-9 0,33-4 0,49-31-745,-4 5 0,12-7-566,12-10 0,12-8 0,-3 2 0,-16 10 0,-2 1 0,5-2 82,4-3 0,8-4 0,0 0 0,-5 1-82,7-3 0,-3 1 0,-3 1 0,-7 4 0,-3 0 0,3-1 82,-11 6 0,3-1 0,-2 1 0,-6 1-246,23-15 0,-5 3 0,2 5 0,-1 2 0,-10-2 0,-6 3 1475,15-3-743,5-6-240,-29 15 983,-20 13 0,-13 7 0,-13 4 0,0 0 0,-79 9 0,-15 34-1262,10-7 1,-14 6-1,4 2 279,22-4 0,4 1 0,-6 3-246,-11 3 0,-6 4 0,-2 1 0,5-1-82,-5 5 0,3-1 0,1-1 0,-2-3 0,1 0 0,-1 0 0,-3 6 0,0 1 0,3-3 0,9-9 0,3-1 0,0-1 0,-3 1 0,1 1 0,3-3-164,-15 8 0,5-3 983,8-7 1,8-5-370,-8-2 861,-6 9 0,29-20 0,14 0 0,17-12 0,14-19 0,55-31-492,8-12 1,13-10-820,-7 14 0,6-2 0,6-3 131,-17 12 0,4-3 1,2-1-1,0 0 0,-3 3-18,5-4 0,-1 2 0,-1 2 0,1-1 215,2 2 0,0 0 0,0 0 0,-1 2-328,11-8 0,-1 1 0,-1 2 0,-3 3 0,-1 3 0,-1 0 0,-7 4 0,-2 2 0,0-1 0,3-3 0,-1 1 0,-6 4-164,-5 6 0,-4 3 348,8-6 1,-3 2 1126,21-12 0,-30 24 0,-19 3 0,-15 10 0,-9 3 0,-43 2 0,-39 19-656,17-1 1,-10 5 0,-2 3-626,-12 9 0,-2 5 0,-1 1 298,-2 0 0,-1 2 0,-4 2-197,24-9 0,-3 3 1,-1 0-1,0 1 0,2-2-49,-8 5 0,2-1 0,-1 0 0,-3 2 49,5-2 0,-4 1 1,-1 1-1,2-1 0,4-2-49,-1 0 0,2-1 0,3 0 0,2-2-82,-11 7 0,4-1 0,3-3-164,-19 6 0,6-4 0,19-6 0,2-2 425,-14 6 1,3-2 66,27-13 0,5-3 983,-14 14 0,24-21 0,20-4 0,11-6 0,41-21-492,5-5 1,7-6-487,27-17 1,11-8-6,-21 12 0,7-5 0,3-2 0,-1-1-246,3-3 0,2-3 0,-1 0 0,1 0 0,0 1 0,0 1 0,0 0 0,0-2 49,-11 7 0,2-3 1,-1 1-1,-4 2 0,-5 4-131,3-1 0,-7 3 0,4-2 82,5-3 0,7-4 0,-3 1 0,-11 7-246,-3 0 0,-4 2 164,6-2 0,5-4 0,-7 5 819,-11 6 1,-3 3-246,9-5 0,-1 0 737,17-16 0,-29 25 0,-14 8 0,-14 11 0,-8 6 0,-40 2 0,-46 33-492,10-6 1,-8 7-820,15 1 0,-3 6 0,-2 2 82,6-3 0,-3 2 0,-2 1 0,2 2 194,-3 2 0,-1 2 0,2 1 0,0-3 52,-13 7 0,2-1 0,0 1-246,15-7 0,0 3 0,1-2 0,7-7-246,-7 0 0,3-2 164,4 2 0,-3 3 0,7-5 212,8-9 1,3-2 115,-2 4 0,2-1 0,-19 13 983,27-19 0,18-7 0,21-32 0,55-41-492,-9 6 1,8-10-738,-4 5 0,7-8 0,5-3 0,0 1 0,3-2 0,1 2 0,2-3 0,4-4 82,-13 10 0,4-5 0,1-1 0,0-1 0,0 3 0,-4 4-33,-2 4 0,-2 4 1,-1 1-1,1-1 0,1-3 33,2-2 0,3-4 0,1-2 0,-1 1 0,-4 4 0,-6 5-164,11-9 0,-7 7 0,3-5 131,-6 8 0,5-6 1,1-1-1,-4 3 0,-8 8-295,12-14 0,-5 4 164,-1 5 0,3-2 0,-6 4-164,-6 5 0,-4 3 983,2 1 1,-3 1 491,15-23 0,-27 34 0,-15 12 0,-36 14 0,-42 39-492,3-3 1,-12 8-271,12-2 0,-6 6 0,-1 2 0,2-1-221,-9 6 0,3 0 0,-6 4 0,13-8 0,-5 3 0,-1 2 0,-3 2 0,1 0-164,6-2 0,-3 2 0,0 1 0,1 0 0,0-1 0,3-2-82,-15 13 0,3-4 0,0 1 0,-6 4 82,8-6 0,-7 4 0,-3 2 0,2-2 0,5-3 0,9-8-164,-5 4 0,8-8 0,-3 3 82,-5 5 0,-5 4 0,0-1 0,7-6-82,4-7 0,6-5 0,-2 2 0,-9 9 0,0 2 0,4-6 199,-1-4 1,4-3 128,3 1 0,6-5 983,-12-2 0,-2 9 0,19-21 0,22-5 0,7-9 0,84-59-492,-23 18 1,9-5-410,11-5 1,12-10 0,3-1-1,-6 3-82,-1 0 0,-5 2 0,7-4 0,-5 7 0,5-4 0,4-2 0,-2 1 0,-5 3 0,0-3 0,-3 2 0,-2 1 0,0 1 0,15-11 0,0 3 0,1-2-246,-10 7 0,2-2 0,-2 2 0,-8 7-246,1 0 0,-3 2 164,2 0 0,5-2 0,-6 4 1,-9 8 0,-4 2 303,7-5 0,-2 2 24,16-10 983,-23 14 0,-20 12 0,-8 7 0,-16 6 0,-38 15 0,-28 33-492,20-15 1,-3 4-716,-18 20 1,-1 6 223,2 1 0,-2 3-328,11-14 0,-2 1 0,2 0-164,-12 12 0,1 1 250,6-6 0,-1 0 0,33-32-140,66-69 382,-8 3 0,17-8 0,18-18 0,8-6 0,-5 4-246,-9 9 0,0 1 0,-1 0 0,0-1 0,-3 2 0,0-2 0,-1 1 0,2 0 0,3-3 0,2-2 0,-2 3 0,-7 6-152,5-8 0,-4 2 398,-4 4 0,3-3 0,-6 6 0,-3 8 0,-3 3 491,0-8 1,-3 3 333,11-11-492,-20 21-333,-16 15 983,-8 15 0,-33 2 0,-43 18-492,21 2 1,-6 6-685,-23 14 1,-6 8 192,19-6 0,-3 3 0,-1 3-328,-7 7 0,-2 3 0,-3 2 82,12-7 0,-2 2 0,-1 1 0,1 1 0,0 0 0,0 3 0,1-1 0,2-1 0,9-7 0,2 0 0,1 0 0,-1 1 0,-5 5 0,-2 3 0,3-3 0,7-5-246,-4 3 0,2-2 175,3-2 1,-4 3-1,8-7 317,-22 17 491,29-24 1,4-1 302,-8 12 189,27-21 0,13-10 0,12-32 0,11-45 0,27-29-596,-8 23 0,5-4-387,13-6 0,5 1 0,-5 9 0,2 1 0,-10 13 0,3-2 0,-1 2 0,15-14 0,0 1 0,7-11 0,-2 3 0,-16 19 0,-3 4-57,2-1 1,-4 4 56,6-8 0,7-2 0,-17 17 0,-14 18 0,-9 9 0,-25 15 0,-26 26 0,-12 13 0,-19 11 0,-9 9-246,17-10 0,-5 5 0,-2 3 0,3-2-52,-9 6 0,3 0 1,-6 4 100,16-11 0,-5 3 1,-1 3-1,1-1 0,2-3-49,-2 3 0,2-2 0,0 0 0,-4 2 49,0 1 0,-5 2 1,-1 1-1,1-1 0,6-4-49,3-3 0,5-3 0,0 0 0,-2 0 0,-11 9 0,-3 2 0,1-1 0,7-5-82,11-7 0,4-4 0,-1 2 0,-13 10 0,-2 2 0,3-3-164,-12 11 0,6-3 402,9-5 1,5-3 89,14-19 0,4-3 491,1 3 1,3-3 491,-7 5 0,-2 1 0,12-8 0,15-17 0,2-4 0,10-17 0,29-43-492,1 7 1,7-9-738,3-3 0,8-9 0,3-4 0,1 1 78,3-4 0,2-1 0,2 0 1,1-1 167,4-5 0,1 0 0,2-2 0,1-1 0,-7 10 0,1-3 0,1 0 0,0 1 0,-2 3 0,6-6 0,-1 3 0,-1 1 0,-1 1 0,-4 2 0,0 1 0,-2 0 0,2-1 0,6-8 0,3-4 0,-3 4 0,-9 10-492,0 3 0,-2 4 164,1-6 0,3-4 0,-5 8-70,-9 15 0,-3 4 398,5-9 0,-3 1 0,15-20 0,-21 27 983,-15 17 0,-7 8 0,-2 14 0,-4-5 0,-28 8 0,-7-2 0,-36 12-492,16 8 1,-4 6-984,-9 3 0,-3 5 37,-17 14 0,-1 2 455,10-9 0,0 1 0,16-4 0,-1 2 0,1-2 0,-18 8 0,1 1 0,17-8 0,-1 2 0,1-1 0,-22 13 0,2-1 0,5 0 0,5-1-295,19-15 0,2-2 295,2 1 0,3-1 0,-14 3 0,10-4 0,9-4 0,18-14 983,20-36 0,37-41-821,-1 7 0,10-12 1,3-1-491,8-6 0,2-3 0,3 0 82,-13 16 0,2-1 0,0-1 0,2-1 0,9-8 0,2-4 0,-1 3 0,-6 7-82,-8 12 0,-4 5 0,4-5 308,3-7 0,5-7 0,-1 2 0,-8 9-472,2 2 0,-3 4 314,-5-2 1,3-4 0,-5 7 177,-5 11 0,-2 4-49,2-5 0,-2 1 49,9-11 0,-13 21 0,-35 29 0,-49 49 0,8-6 0,-9 10 0,-2 2-328,-9 10 0,-3 2 0,-4 7 242,10-12 1,-4 6 0,-3 1 0,2 0 0,4-4 85,2-2 0,4-3 0,0 1 0,-5 4 0,7-7 0,-5 4 0,-1 2 0,0 1 0,0-2 0,3-2-197,-1 1 0,2-2 1,1-1-1,-1 1 0,-2 2 0,-9 10 0,-2 4 1,-1 0-1,2-2 0,3-4-49,0 0 0,2-3 0,4-3 0,1-2-82,-5 8 0,2-2 0,5-5 24,-7 8 0,4-5-65,5-7 0,0-1 369,-2 9 0,1-2 0,10-16 0,5-4 983,-8 12 0,12-17 0,20-20 0,5-2 0,9-9-492,37-43 1,23-27-1,-4 10 1,5-4-165,-1-2 1,4-7 0,2-1-177,-9 13 0,2-1 1,1 0-1,-1 1-151,-2 1 0,0 0 0,-1 0 0,0 2 0,11-13 0,0 2 0,1-2-246,-11 9 0,2-1 0,-3 1 0,-6 7-246,-1 0 0,-2 1 164,4-4 0,4-5 0,-6 5 25,-9 6 0,-3 3 152,12-9 0,-2 1 151,11-17 983,-21 26 0,-13 13 0,-10 10 0,-7 4 0,-1 5 0,-15 7 0,-12 0 0,-49 3-722,12 10 0,-8 7-589,7 2 0,-4 4 0,-1 4 0,-2 4 0,-1 5 0,-1 3 82,8-1 0,-2 3 0,0 2 0,1 1 0,0 2 0,1 1 0,0 1 0,-1 1 0,-6 4 0,-2 1 0,1 1 0,4-3-82,-9 9 0,4-3 0,3-1 0,10-8 0,3-2 0,5-1-164,-7 10 0,5-2 0,12-13 0,2-2 108,-7 6 1,4-2 1366,-13 16 0,22-21 0,19-17 0,10-10 0,43-53-492,-7 8 1,7-8-820,18-21 0,10-14 0,2-1 82,-15 14 0,1-1 0,1-1 0,1-1 127,5-3 0,1-1 0,1 0 1,0-3-79,-8 8 0,0-2 1,1-2-1,-1 2 0,-1 3-49,6-6 0,0 4 0,-2 0 0,-1 0 0,-5 2 0,-1 0 0,-2 1 0,0 3-82,9-10 0,-1 4 0,-6 2-164,4-15 0,-6 5 139,-4 11 1,-2 1 169,3-4 1,-4 2 182,-10 17 0,-4 5 983,6-11 0,-18 23 0,-6 12 0,-15 15 0,-64 70-492,15-20 1,-8 8-456,13-6 0,-4 6 0,-3 4 0,-1 0-36,3-4 0,-3 2 0,-1 1 0,0 2 0,-1 1-197,-8 11 0,-2 2 1,0 3-1,0-2 0,3-2 0,6-8 0,2-3 1,1-1-1,-1 1 0,-2 3 33,2-2 0,-4 4 0,0 1 0,1-1 0,3-4 0,6-6-164,-9 10 0,7-7 0,-3 1 82,4-6 0,-3 2 0,1-2 0,5-3-246,-18 22 0,5-5 165,6-11 1,1-1 326,-1 4 0,2-2 0,12-13 0,4-4 0,-8 5 983,17-14 0,14-16 0,11-6 0,55-55-492,-14 10 1,7-7-165,18-20 1,11-12 0,-3 2-1,-14 13 1,-1 1 0,3-4-574,5-5 0,4-6 0,1 1 0,-6 5-30,-6 8 0,-4 4 0,3-3 276,-3 4 0,3-3 0,0 0 0,-6 6-492,13-14 0,-3 4 355,-9 10 1,2-1 0,-5 4 136,-3-1 0,-4 3-98,6-3 0,-3 3 98,18-22 983,-27 30 0,-14 14 0,-10 16 0,-12 2 0,-29 15 0,-35 34-492,8-6 1,-5 7-820,11 0 0,-1 6 0,-3 2 55,-9 5 1,-2 3-1,2-1 273,8-6 0,2 1 0,-3 0 0,-12 10 0,-4 1 0,3-4 0,14-12 0,2-2 0,1-1-492,-19 18 0,1-2 211,-2-4 0,7-6-11,3 3 292,-15 2 0,36-23 0,12-12 0,16-11 983,8-17 0,22-58-492,16 9 1,6-7-937,0-17 0,5-8 445,-5 26 0,7-3 0,1-2 0,-2 0-246,-3-1 0,-2 0 0,1-1 0,0 0 0,1 3 0,0 0 0,1 0 0,-2-2 0,3-8 0,0-4 0,-2 3 0,-4 8-246,5-8 0,-1 3 164,-5 3 0,2-4 0,-4 7 239,-2 6 0,-3 4-144,3-7 0,-2 3 233,-6 11 0,-4 6 983,0-5 0,-9 14 0,-12 23 0,-29 36-492,-16 18 1,-8 12-820,6-5 0,-3 6 0,-4 5 82,-4 6 0,-5 5 0,-2 4 0,1 3 49,7-7 0,0 3 1,0 2-1,0-1 0,1-2 0,6-7 0,0-2 1,1 0-1,0 0 0,1 0-49,-10 18 0,0 0 0,2-1 0,1-2 0,6-12 0,1-1 0,2-3 0,3-3-82,3-4 0,2-4 0,-1 4 0,-15 21 0,-3 4 0,7-8-164,10-13 0,4-5 983,-7 8 1,4-4 491,-11 18 0,23-37 0,16-16 0,16-40-492,21-25 1,10-13-1,12-27 1,8-11-700,-10 26 1,5-6 0,3-3 0,0-2 207,-3 1 0,1-2 0,1-3 0,2-1 0,0-1-164,-1 6 0,2-2 0,1-1 0,0-1 0,-2 2 0,-2 2-33,1-5 0,-2 2 1,-2 1-1,0 1 0,1 0 0,-1 1 0,2 0 1,0 0-1,-5 6 0,-4 6-131,-5 2 0,-4 6 0,1 0 0,8-13 0,2-2 0,-4 5-164,1-6 0,0 2 983,9-17 1,-2 5-146,-17 27 0,-4 6-346,9-17 983,-19 34 0,-12 18 0,-3 8 0,-32 34 0,-18 25-492,2 2 1,-6 7-165,9-13 1,-2 3 0,0 2-315,-6 13 1,-1 3 0,-1 1-14,-6 5 0,-1 0 0,4-1 0,13-12 0,4-1 0,0 2 0,-9 11 0,-1 3 0,5-4-492,-1 10 0,2-2 401,7-13 0,-1 1 0,4-4 91,-1 3 0,4-3 0,-1 2 0,3-5-344,-5 16 344,-5 5 0,12-16 0,5-21 983,13-16 0,1-11 0,5-9 0,3-81 0,18-20-1475,-4 7 0,3-9 193,1 23 0,4-2 0,0 0 299,1-2 0,2 0 0,-2 1 0,-4 3 0,0 0 0,0 0 0,4-4 0,0-1 0,-3 6 0,-5 4 0,-2 2-492,8-23 0,0 2 426,-9 31 0,-1 3-62,1-9 0,0 1 128,5-19 0,-2 22 0,-11 26 983,0 14 0,-20 20 0,-17 54-976,-4-8 0,-4 7-335,9-1 0,-1 5 0,-4 2 0,-14 14 0,-4 3 0,0 1 154,15-18 1,2 0 0,-2 1-1,-1 2-72,-9 10 0,-4 3 0,1-1 0,4-5-82,2 1 0,4-5 0,-2 3 82,3-6 0,-1 4 0,1-3 0,5-8-246,1 1 0,2-3 287,-2 2 0,-2 5 0,3-6 205,4-6 0,3-3 0,-6 6 0,2-2 0,-11 23 0,23-36 983,7-8 0,10-38 0,3-37 0,5-36-492,0 19 1,3-6-1,5-13 1,3-2-1,-1 8 1,3-1-481,-2 7 1,1-4-1,2 2-503,8-20 0,3 1 164,-5 19 0,1-2 0,0 1 112,-1 1 0,0 0 1,1 2 215,2 2 0,0 0 0,-2 5-492,1-8 0,-1 4 435,7-12 1,-1 6 56,9-6-193,-20 27 1,0 2 192,14-15 983,-20 20-466,1 12 466,-9 11 0,0 7-330,-61 57-653,23-3 0,-3 7-328,-8 0 0,-4 6 0,-1 4 0,-3 11 0,0 5 0,-1 2 82,8-13 0,-2 3 0,-1 0 0,1 0 0,-1 4 0,-1 0 0,0 0 0,3-2-82,-8 10 0,3-2 0,-1 2 0,-2 8 0,-1 3 0,7-12-164,10-17 0,2-1 164,-1 5 0,-2 6 0,3-8-76,4-10 0,3-3 895,-4 11 1,2-1 356,-16 23 135,21-35 0,6-10 0,10-23 0,5-2 0,3-67-492,18-3 1,8-10-820,-8-1 0,1-8 0,3-3 82,4 2 0,4-5 0,2-1 0,-1-3 49,-5 9 0,0-3 1,1-1-1,-1 0 0,0 3-49,3-8 0,-1 2 0,0 0 0,2-4 49,-2 2 0,1-5 1,1-1-1,-2 4 0,-3 8-131,0-5 0,-3 9 0,2-6 82,3-4 0,3-7 0,-2 2 0,-4 10-246,-4-4 0,-1 4 164,3 7 0,2-3 0,-4 7 235,-6 10 1,-1 5 583,6-7 1,-1 3 491,-1-18 0,-3 28 0,-10 22 0,0 12 0,-32 51-492,-5 13 1,-7 11-551,1-2 1,-3 7 0,-2 4 58,-1 2 0,-2 6 0,-1 1 0,3-2 0,5-9 0,2-3 0,0 2 0,-1 4 0,0 1 0,-1 5 0,0 2 0,2-3 0,3-6 0,-1 6 0,4-6 0,-2 6 0,-2 5 0,-3 9 0,1-3 0,6-10-492,0 4 0,2-3 254,-1-3 1,-3 5-1,6-9 238,6-7 0,3-5-114,-4 5 1,0-4 113,-4 24 0,16-31 0,3-26 983,8-17 0,0-65-492,-2 9 1,4-12-738,7-5 0,6-11 0,2-6 0,-1 0 31,-2-3 0,0-3 0,1 0 1,3-2 214,0 12 0,3-1 0,1-1 0,1-1 0,-1-1 0,0-8 0,1-3 0,0 0 0,-1 4 0,-1 7 0,3-8 0,-2 8 0,2-6-246,2-8 0,2-8 0,-2 2 0,-4 13-246,-4-1 0,-1 5 164,4-2 0,2-5 0,-5 10-164,-6 16 0,-2 4 139,6-10 1,0 2 352,1-17 983,-6 29 0,-7 31 0,-13 33 0,-15 41-492,2 7 1,-5 14-165,-5 11 1,-5 12 0,3-1-269,8-14 1,4-1 0,-3 6-306,-4 7 0,-4 6 0,1 1 0,5-3 0,8-14 0,3-3 0,1-1 0,-1-1-82,-5 14 0,0-2 0,1 3 82,5-9 0,1 5 0,1-4 0,2-10-246,0-2 0,2-3 164,0 6 0,1 7 0,1-8-164,1-12 0,0-3 983,0 9 1,0-1 491,-1 25 0,2-41 0,5-14 0,0-36 0,0-52-492,0-36 1,0-21-771,0 19 1,0-6-1,0-2 279,0 19 0,0-1 0,0-1 0,0-2 0,0-9 0,0-4 0,0 2 0,0 7 0,0 9 0,0 6 0,0-4-246,1 0 0,1-5 0,1 2 0,-1 8-213,1-11 1,1 3 130,1 4 0,1-4 0,-1 8 99,-2 8 0,0 4 83,4-11 1,-2 4 145,-4-19 983,4 31 0,-5 26 0,0 42 0,0 61-656,-4-15 1,-2 11 0,-1 3-606,-1 19 0,-2 5 0,-2 1 278,2-20 0,-1 1 0,-1 2 0,0 1-246,-4 14 0,-1 3 0,0 0 0,-1-2 0,2-7 0,-1-1 0,0-1 0,0-1 0,3-9 0,0-2 0,-1 1 0,1 1 0,-2 11 0,-1 4 0,1-5 0,3-10-246,1-2 0,0-3 164,0 1 0,-1 5 0,1-8-164,2-12 0,1-4 983,-1 5 1,1-1 94,-8 25 397,12-40 0,-2-20 0,3-33-492,1-35 1,2-19-165,-3 3 1,0-7 0,0-7-574,3-12 0,1-9 0,0-5 0,-1-1 128,-2 9 1,-1-3 0,0-1 0,-1 0 0,2 2 117,2 7 0,1 2 0,0-1 0,0 0 0,-1-2 0,0 2 0,-1-4 0,0-1 0,0 1 0,0 5 0,1 7 0,0-23 0,2 10 0,-1-2-246,-1 13 0,-1-2 0,0 0 0,1 6-82,1-1 0,0 5 0,-2 3-164,-4-19 0,0 3 164,3-4 1,-1 3 228,-2 23 1,0 7 98,0-8 983,-2 29 0,5 24 0,-15 36-492,4 20 1,2 13-398,-6 32 0,1 13-94,7-29 0,-2 7 0,2 1 0,0-1-246,2-6 0,1 0 0,1 0 0,0 4 49,1-2 0,1 3 1,0 2-1,0 0 0,1-2-49,0 10 0,1-1 0,1-1 0,0-3 0,0-6 0,1-2 0,1-2 0,-1-1-77,0 17 0,0-3 1,0-5-138,0 12 1,0-7 459,0-15 0,0-2 491,0 10 1,0-4 377,0 20 114,0-29 0,3-42 0,-3-27-492,3-39 1,-3-28-165,-1 8 1,-2-7 0,-1-7-574,-3-12 0,-1-9 0,-1-5 0,1-3 121,3 23 1,1-3-1,0-3 1,0 0-1,0 1 1,-1 1-73,-3-10 0,0 2 1,-1 1-1,0-3 0,2-2 33,2 1 0,0-6 0,1-1 0,1 2 0,0 4 0,0 9-82,0 1 0,0 8 0,1 2 0,-1-2 0,0-8 0,1-3 0,-1 2 0,1 6-82,-1 0 0,0 5 0,1 3-164,2-18 0,-2 3 222,-4-8 1,0 5 760,5 26 1,0 7 491,-8-11 0,8 37 0,-9 16 0,2 23-492,-3 35 1,0 14-1,0-5 1,0 6-165,-1 19 1,1 13 0,1 4-238,0-3 1,0 5-1,1 4 1,0 0-288,4-11 0,0 1 1,2 2-1,-1 0 0,0 0 0,0-1 0,-1-1 1,0 1-1,1 0 0,1 1 0,2 8 0,1 3 1,0-1-1,1-4 0,-1-9-131,0 6 0,0-10 0,0 7 131,0-13 0,0 7 1,0 1-1,0-5 0,0-8-295,0 24 0,0-6 164,0-5 0,0 4 0,0-9 406,0-10 1,0-4-79,0 4 0,0-2 983,4 24 0,-3-33 0,6-34 0,-6-7 0,2-115-492,-10 25 1,-2-11-344,4 10 0,0-10 0,0-3 0,-2 3-148,-4-17 0,-1 1 0,1-2 0,3 19 0,1-3 0,0 2 0,0 5-289,-1 1 0,0 4 0,1 1 289,-1-6 0,1-1 0,-1 4 0,0-20 0,0 3 0,-2-1 0,-1 4-314,4 16 1,1 6 313,-1-20 0,-1 35 0,5 34 0,-1 108 0,2-23 0,1 12-236,1-11 0,0 9 0,0 4 0,0 2 236,0 8 0,0 3 0,0 3 0,0 2-197,0-3 0,0 3 1,0 2-1,0 0 0,0-5 0,0-12 0,0-3 1,0-1-1,0 1 0,0 3 60,0 1 0,0 5 0,0 1 0,0-1 0,0-5 0,0-7 137,-1 21 0,1-10 0,1 5-197,1-13 0,1 7 1,1 1-1,0-5 0,0-11-35,-1 19 1,3-5-97,3-3 0,3 5 0,-2-10 280,-3-11 0,0-5 539,3 4 1,-1-3 491,2 28 0,-5-45 0,-2-23 0,-13-29 0,-13-32 0,-8-35 0,-14-16-492,25 36 1,1-2-1,-2 3 1,1 1 491,-9-30-507,7 19 0,1 2-476,2 2 0,1 5 0,0 0 0,-3-4 0,0-4 0,-3 13 983,6 7-805,1 14 523,1 2-701,4 13 0,1 3 0,4 4 0,2 22 0,1 33 0,3 43-492,2-45 0,1 3 307,5 18 1,3-3 184,7 14-203,-4-26 1,2-1 202,3 7 0,2 4 0,-7-25 0,-2-12 0,-5-17 0,-3-100 0,-1 4 0,-4-15-246,-5 20 0,-3-9 0,-3-4 0,1-3 49,2 5 0,0-4 1,-1-1-1,-1-1 0,0 2 0,-2 6 0,-2 0 1,0 1-1,0-1 0,-1-3 33,2 4 0,-1-5 0,0-1 0,0 1 0,1 5 0,0 6-82,0 1 0,1 7 0,0 1 0,-1-5 49,0-5 0,0-7 1,0 0-1,0 5 0,1 11-295,-6-15 0,1 5 164,0-5 0,-1-6 0,1 10-164,4 18 0,0 5 0,-6-14 0,0 3 67,-2-14 1408,8 36 0,2 26 0,8 19 0,1 51 0,3 33-492,-1 0 1,2 11-733,2-21 0,2 4 0,2 7 241,6 12 0,4 9 0,1 2 0,-1-6 0,1 0 0,1-4 0,2 7-197,0-13 0,4 7 1,1 3-1,-1-5 0,-2-11-131,0-2 0,-3-9 0,3 4 82,2 6 0,3 5 0,0 1 0,-2-6-82,-1-1 0,-1-5 0,0-2 0,0-6 0,0-1 0,-1-1-164,9 29 0,-2-7 983,-12-37 1,-1-3-1,2 6 1,-2-2 491,9 18 0,-9-28 0,-5-19 0,-2-8-492,-6-51 1,-4-28-1,2-1 1,-1-7-429,-1-2 0,0-6 0,0-4-63,0 11 0,1-3 0,-1-2 0,-1 0-246,-2-2 0,-2-1 0,0-2 0,0-1 49,1 6 0,0-2 1,-1-1-1,1 2 0,-2 3-49,0-3 0,-2 3 0,1 2 0,0 1-82,0-15 0,0 1 0,1 6-164,-1-11 0,1 7 47,3 14 1,-1 2 313,-3-9 0,0 3 131,-4-19 0,5 28 983,2 42 0,4 23-817,0 46 0,0 33-166,-1 5 0,2 12 245,0-19 1,1 9 0,0 2 0,1-3-80,2 13 1,0-2-1,2 0-166,2 5 0,1 2 0,3-3-150,3-7 1,1-2 0,0-5 149,3 10 0,0-2 0,-3-14 0,2 2 0,-2-5-357,0-2 1,-1-4 356,1 4 0,0-4-30,-2-15 1,-2-6 29,3 9 983,-4-24 0,-8-27-492,-19-39 1,-15-26-128,-4-9 1,-5-8-446,4 12 1,-1-3-1,-2-1 81,-1 0 0,0 0 0,-2 0 0,-2 2 0,-1 0 0,-1 0 0,3 4 0,0 0 0,-2-1 0,-7-8 0,-2-1 0,3 5-39,-3-2 0,2 4 39,-4-5 0,2 7 0,-10-1-94,1-3 94,13 27 0,19 20 0,10 12 983,-2 6 0,17 36 0,-11 39-947,13 1 0,4 9-364,-3-16 0,0 4 0,0 4 0,2 20 0,0 5 0,0 0 82,0-24 0,-2 0 0,2 1 0,2 1 0,4 7 0,2 2 0,2 0 0,-2-5-82,0 4 0,-1-3 0,4-4 0,4-9 0,4-2 0,-2-3-164,4 19 0,-1-7 0,-2-21 0,0-1 268,1 15 1,0-2 1206,8 10 0,-6-22 0,-9-26 0,-5-14 0,-3-19 0,-21-80-492,-2 9 1,-6-13-738,7 18 0,-3-7 0,-1-3 0,1 2 157,-6-18 0,0 2 0,0-1 89,6 19 0,0-1 0,1 1 0,2 6 0,-8-30 0,2 7 0,4 9 0,-1 2 0,-2 3 0,1 2-320,4 7 0,1 1 320,-2 4 0,1 4 0,1-19 0,6 32 0,8 44 0,-1 47 0,8 30 0,9 14 0,6 12-246,-6-17 0,2 8 0,1 3 0,2-4 209,0-13 0,2-3 1,0 0-1,3 5 37,1 4 0,2 5 0,0 2 0,1-4 0,-2-8 0,3 5 0,0-7 0,0 1-328,3 15 0,1 1 0,0-5-164,9 6 0,-3-6 56,-10-15 1,0-2 435,6 4 0,-2-3 0,-10-18 0,-2-6 0,6 6 983,-9-23 0,-14-91-492,-14-11 1,-7-14-464,3 0 1,-2-9 0,-2-1-29,1 21 0,-2 0 0,-1-1 0,0-4-197,1 1 0,0-5 1,0-1-1,0 3 0,1 5-131,-5-13 0,2 5 0,-1-5 145,1-3 1,0-7 0,1 1 0,1 5-146,1 1 0,3 6 0,-1 1 0,0 5 0,0 2 0,1 0 0,3 4 0,0 1 0,1 7 235,-1 4 1,1 4 583,2-2 1,1 3 491,-4-21 0,5 36 0,8 24 0,-3 24 0,8 60-492,4-17 1,2 7-1,10 36 1,4 8-345,-5-24 1,2 3 0,2 1-476,8 10 0,2 3 0,1 1 82,-8-14 0,0 2 0,1-1 0,1-5-82,6 5 0,0-4 0,0-1 0,-5-2 0,-1-1 0,0-5-164,7 5 0,0-5 0,-7-5 0,0-1 203,0-1 1,0-3 1271,13 31 0,-13-38 0,-17-25 0,-1-14 0,-12-67-492,-18-12 1,-9-16-820,3-5 0,-2-11 0,-2 1 178,-3 6 0,-1 0 0,-1-1 150,9 18 0,0-1 0,0 1 0,1 2-328,-3-10 0,1 3 0,1 4 128,0-5 0,-1 1-128,5 11 0,-2-4 0,2 7 179,-2 4 0,1 4-51,-1-6 1,1 2 199,-8-23 983,8 35 0,16 26 0,0 39 0,6 53-492,0 0 1,0 10-622,-1-8 0,0 6 0,3 3 130,6 13 0,4 4 0,0 2-246,-3-17 0,0 3 0,2 0 0,1-4-82,6 11 0,3-3 0,0 3 82,-4-12 0,1 4 0,0-2 0,-2-9-246,2 9 0,1-4 315,-2-3 1,1 2 0,-1-7-61,-5-13 0,1-5 237,2 8 0,-1-4 983,3 20 0,-7-37 0,-27-19 0,-56-80-492,22 18 1,-4-8-352,0-6 0,-4-7 0,3 1-140,11 13 0,3 1 0,-2-2 0,-11-13 0,-2-3 0,3 2 0,-8-10 0,4 3-460,6 10 1,0 1 459,-2-3 0,3 5-451,-7-10 451,-7-6 0,18 23 0,21 22 983,10 15 0,9 15-150,4 47-833,5 21 0,4 14-328,3-11 0,2 5 0,3 5 82,1 4 0,2 7 0,1 1 0,1-4 57,0-11 0,1-3 1,1-1-1,0 1 189,1 1 0,0 1 0,0-1 0,1-2 0,7 19 0,1-2 0,-2-8-492,0-2 0,0-2 347,-3-1 0,1 5 0,-1-10 145,-2-16 0,-1-4-118,0 14 1,-1-3 117,10 8 0,-13-29 0,-8-22 0,-12-74 0,-19-13 0,-13-18 0,-1-2-328,5 2 0,0-1 0,-7-10 193,5 17 1,-5-8 0,-2-4-1,-2-3 1,-1 0 0,3 3-30,1 3 0,-1 0 0,1 0 0,-1 0 0,2 1 0,0 0 0,2 5 0,1 1 0,0 0 0,0 0 0,0-1 0,0-3 36,-1 0 0,-1-5 1,0-2-1,-1 1 1,3 2-1,1 5 1,5 7 127,-1-5 0,5 9 0,0 1 0,-3-6-197,-5-10 0,-4-8 1,0-1-1,2 6 0,6 12-230,-1-16 1,3 6 113,-7-1 1,-4-6 0,6 11 312,12 19 0,1 5 491,-10-12 1,1 4 491,2-15 0,6 40 0,10 19 0,4 45 0,7 49-492,14 17 1,8 16-165,-6-21 1,3 6 0,3 4-177,1-4 0,3 6 1,1 0-1,0-3-151,-4-13 0,0-3 0,1 0 0,2 4 0,1-3 0,1 5 0,2 1 0,-2-4 0,-2-7 0,3 3 0,-3-6 0,2 1-328,7 14 0,3 2 0,-4-5-109,3 13 0,-1-7-55,-2-18 0,-1-1 370,1 13 1,-2-4 31,-8-25 0,-1-5 90,4 16 983,-12-25 0,-7-17-492,-36-55 1,-17-27-1,-1 1 1,-6-8-738,5 7 0,-6-8 0,-1-3 0,3 3 74,-3-6 0,3 1 0,-4-3 172,1 0 0,-4-5 0,0 0 0,3 2 0,10 9 0,3 1 0,1 1 0,-1 2 0,-13-16 0,0 1 0,2 3-145,8 8 0,1 1 1,3 7 144,-6-4 0,2 5-325,6 9 1,1 0 324,-3-5 0,2 1 0,-10-20 0,17 33 983,17 21 0,5 27 0,4 53-492,22 12 1,8 12-820,-11-8 0,0 7 0,4 4 82,5-3 0,5 5 0,2 2 0,-1 2 49,-5-7 0,-1 3 1,-1 2-1,1-2 0,0-2-49,4 8 0,-1-4 0,2 1 0,0 4 49,0 1 0,2 5 1,1 2-1,-2-5 0,-2-9-131,2 4 0,-3-10 0,1 2 0,6 12 0,1 1 0,-2-5-164,4 7 0,-4-8 0,-8-20 0,0-2 859,2 11 1,-1-3-368,-8-20 0,-2-7 983,3 9 0,-10-21 0,-10-23 0,-69-74-492,23 1 1,-6-13-262,7 15 1,-5-6 0,-2-2 0,4-1-231,5 3 0,2 0 0,1-1 0,-1 0 0,-3-1 0,-1-1 0,1 1 0,0 1-328,-8-17 0,1 1 0,1 2 0,2 3 0,-1 1 0,3 3 0,6 12 0,2 3 0,0 0 45,-1-8 1,1 0-1,4 8 146,6 13 1,2 3 136,-3-9 0,2 3 0,-15-16 983,24 37 0,6 19 0,14 55 0,23 38-492,-1-9 1,4 8-165,-3-20 1,1 3 0,2 2-249,4 13 1,1 2-1,0-3-79,-5-15 0,0-4 0,0 2-328,4 16 0,1 2 0,-3-11 40,-4-20 0,-1-2-204,13 33 0,-2-2 449,4 1-148,6 7 191,-16-29 983,-13-29 0,-6-11-528,-35-70 0,-21-37-783,14 32 0,-1-1 0,-4-5 206,-1-2 1,-2-4 0,-2-2-1,0-2 122,-6-12 0,-1-3 0,0 1 0,2 8 0,1 7 0,3 6 0,-2-5 0,0-7 0,-1-7 0,1 1 0,4 11 0,-6-3 0,2 5-225,5 2 1,-1-5 0,3 7 224,1 5 0,1 4-78,2-3 1,0 2 77,6 12 0,2 5 0,-1-6 0,10 23 983,13 32 0,16 49-492,7-4 1,5 11-820,7 18 0,6 13 0,3 1 82,-8-21 0,3 1 0,0 2 0,1 0 66,0 4 1,1 2 0,1 1 0,0 0 179,-5-10 0,2 3 0,0 0 0,-1-3 0,-3-7 0,6 9 0,-3-6 0,1 4-246,2 4 0,2 7 0,0-2 0,-6-11-246,1-1 0,-1-3 164,0 1 0,3 4 0,-5-10 143,-9-16 0,-2-4 157,7 14 1,0-3 27,3 6 983,-13-25 0,-10-17 0,-11-18-492,-26-27 1,-12-22-165,3 1 1,-4-8 0,-4-4-574,-5-5 0,-6-5 0,-2-3 0,3 1 205,3 1 0,1 0 0,-1-2 0,-1-2-156,2 4 0,-3-3 1,0 0-1,0-1 0,2 3-49,-6-10 0,2 1 0,1 1 0,0 2 0,6 9 0,0 1 0,1 1 0,-1-2 0,-5-12 0,-2-3 0,3 3 0,7 12-246,-2 2 0,4 4 164,-1-7 0,-3-5 0,5 8-164,7 15 0,3 5 983,-6-11 1,1 3 247,-11-14 244,22 30 0,11 17 0,10 20 0,9 39 0,36 46-492,-12-13 1,4 10-773,1-9 0,5 5 0,0 3 281,-6-13 0,0 2 0,0 2 0,2 2-246,5 10 0,0 3 0,2 1 0,1 1 49,-5-13 0,0 0 1,1 1-1,1 0 0,0 0 0,1 2 0,1 1 1,1-1-1,-1-1 0,-2-3-49,2 4 0,0-3 0,-2-2 0,0-3-82,8 13 0,0-3 0,-3-5-164,5 7 0,-3-6 47,1-5 0,0-2 445,-6-3 0,-2-2 491,-1-8 1,-4-5 491,0 1 0,-6-16 0,-15-21 0,-9-14 0,-35-50-492,-1 6 1,-7-7-1,-11-23 1,-4-9-371,9 18 1,-1-3 0,0-2-122,-2-6 0,1-3 0,2 3-328,6 11 0,2 1 0,0-2 0,-7-12 0,-1-3 0,2 3 100,8 16 1,2 4-1,0-2 228,-5-8 0,-1-1 0,3 4-483,-7-7 1,3 4 482,2 5 0,3 4-162,-7-15 162,0 6 983,14 14 0,10 30 0,11 5 0,9 22 0,34 46-492,-3-7 1,4 6-984,18 27 0,5 9 223,-11-17 0,3 4 0,1 3 23,-9-14 0,1 2 0,1 1 0,1 1 0,5 4 0,2 2 0,-1 0 0,-1-4-82,3 7 0,-2-2 0,0-4 0,-2-7 0,-1-3 0,-3-2-164,3 12 0,-4-6 164,-3-12 1,0-1 327,-2 6 0,-2-2 0,20 14 0,-25-29 983,-15-17 0,-13-17-546,-70-70-437,7 4 0,-10-13-67,16 18 0,-5-6 0,-3-3 1,-1-2 66,5 4 0,-2-4 0,-1 0 0,1 0 0,1 2 0,-7-8 0,2 2 0,-1 1 0,-2-3 0,3 4 0,-3-3 0,-1 1 0,3 2 0,6 7 0,0 0 0,5 6 0,-3-4-246,-6-5 0,-5-5 0,0 0 0,7 5-22,5 6 0,5 5 0,0-3-60,-7-8 0,0-1 0,4 4 269,-5-3 1,5 6-77,11 6 1,6 6 134,-5-4 983,0 1 0,15 20 0,10 12 0,9 25 0,25 39 0,22 40-492,-4-13 1,6 6-695,-7-18 0,3 2 1,2 1 202,6 9 0,1 3 0,2 0 0,-7-13 0,1 1 0,1 0 0,-2-4-328,2 5 0,-1-3 0,2 1 0,9 13 0,1 3 0,-7-10-164,-13-13 0,-1-3 40,21 26 1,0-2 451,-26-30 0,-2-3-41,6 4 0,0-3 41,10 22 983,-18-28 0,-10-18 0,-11-10-864,-42-48 0,-25-32-447,19 20 0,-2-5 0,-3-3 259,3 2 1,-3-2 0,-1-3 0,-1-3 68,3 2 0,-3-4 0,0 0 0,2 0 0,5 5 0,-5-10 0,6 4 0,-4-5 0,-6-6 0,-5-6 0,0-1 0,6 6 0,2-1 0,5 4 0,1 1 0,-1 2 0,0 1 0,2 1 71,4 4 0,1 0 0,4 8-71,5 8 0,3 3-45,-6-6 1,2 2 44,-9-12 0,15 26 0,16 30 0,27 60 0,10 11 0,7 14-224,-2-3 0,4 7 1,4 4 223,-1-4 0,3 3 0,3 4 0,1 0-197,-4-9 0,1 2 1,2 1-1,1 1 0,0 1 33,-4-5 0,1 2 0,0 1 0,1-1 0,-1-2 0,0-3-33,1 0 0,0-3 1,0-2-1,-2-1 0,0 1-49,8 17 0,-1 2 0,-3-4 0,-2-10-82,-5-16 0,-3-8 0,-1 1 0,3 7 0,0 2 0,-1-3-164,12 16 0,0-3 431,1 6 1,-3-4 551,-11-16 1,-5-6 491,9 8 0,-17-23 0,-23-41-492,-33-34 1,-23-22-165,9 2 1,-4-7 0,-4-6-522,8 11 0,-4-4 0,-2-4 1,0 1-1,2 1 194,-9-11 0,2 0 0,-1 0 0,2 1 0,0 0 0,1 1 0,1 0 0,1 2-246,2 3 0,2 2 0,0 0 0,0 2 7,-11-15 1,0 1-1,-1-1 239,11 14 0,-2-3 0,1 2 0,4 5-328,0 2 0,3 4 0,1 2 297,-17-26 1,5 9-222,-2-3 252,0 0 983,21 27 0,14 26 0,14 14 0,19 53 0,29 37-492,-6-5 1,5 10-165,-4-21 1,4 3 0,2 2-574,-5-8 0,3 3 0,1 0 0,-1 0 46,2 3 0,0-1 0,0 0 0,1-2 200,7 8 0,1-3 0,0 1 0,1 7 0,0 1 0,-5-10-492,-6-17 0,-2-2 392,18 31 0,-1-3-256,-22-38 1,-3-3 355,4 9 0,-1-1 983,13 11 0,-21-25-879,-9-12-104,-62-76 0,-31-42-328,25 31 0,-2-5 0,-7-8 164,13 15 0,-5-7 0,-4-4 0,0-1 0,1 1 0,2 4-33,0 0 0,1 2 1,1 1-1,0 1 0,0 0 0,1 0 0,0-1 1,1 2-1,0 1 0,0 3 28,-5-5 0,-1 2 0,3 5 1,3 4-205,-15-16 1,1 3 372,2 1 0,-4-4 0,7 6 0,8 6 0,2 5 0,-7-5 0,1 2-72,14 11 1,5 5 71,-10-3 983,22 15 0,19 33 0,45 48-492,-5-3 1,8 9-382,-3-4 1,5 8 0,4 3-1,-1 0-110,2 2 0,0 1 0,1 2 0,4 2-197,0 0 0,5 3 1,0 2-1,0-1 0,-2-4-49,1 4 0,-2-3 0,-1-3 0,0 0 144,-2-6 1,1-2 0,-2-1 0,-4-5-391,19 22 0,-3-5 486,1 1 1,-2-3 5,-12-9 0,-1-1 0,8 2 0,-3-3-37,-18-13 0,-2-5 37,14 4 983,-28-18 0,-66-72-492,-9-6 1,-11-11-247,14 13 1,-4-6 0,-3-3 0,1 3-209,2 2 0,0 1 0,-1-1 0,-1-3-37,-1-2 0,-3-4 0,-1-1 0,2 2 0,5 6 0,-8-4 0,5 6 0,-4-5-246,-2-4 0,-3-5 0,0-1 0,2 7 79,-3 3 0,3 4 1,2 1-162,8 4 0,1 1 0,1 0 186,-5-2 1,1 1 0,5 6-78,5 8 0,3 2 219,-9-12 0,1 3 0,-25-14 983,20 20 0,19 14 0,12 15 0,9 5 0,8 25 0,4 24 0,26 42-492,-4-20 1,8 6-820,1-16 0,6 1 0,3 6 82,5 10 0,5 9 0,2 0 0,-1-5-82,5 0 0,0-5 0,1 3 82,-6-4 0,1 4 0,1 0 0,-1-6-82,5 0 0,0-4 0,-3-5-164,1 7 0,1-2 164,-2-7 0,4 4 0,-5-7 49,-6-7 0,-2-3 279,12 4 0,0-3 0,-10-10 0,-1-6 0,21-2 983,-25-11 0,-61-23 0,-40-14 0,-29-5-492,39 3 1,-1-1-1,1 1 1,-3-3-529,-28-13 0,-6-6 37,25 12 0,-2-3 0,-3-1-328,-15-7 0,-3-3 0,3 1 0,15 5 0,2 1 0,-1-1 32,-5-3 0,-1-1 1,-2-2 295,-7-4 0,-2-2 0,1 0-328,9 2 0,1 0 0,-4-2 82,6 6 0,-5-1 0,1-1 0,4 0-82,-7-7 0,5 0 0,2 3 313,11 9 1,1 2 0,1-1-82,-7-6 0,0-1 1,8 5 95,9 6 0,2 2 0,-19-15 0,1-1 491,21 16 1,2 1-463,-7-4 1,0 0 953,-27-20 0,16 16-568,22 9 568,9 14 0,14 3 0,16 11 0,46 17-492,12 12 1,13 6-820,-10-3 0,6 2 0,0 3 196,7 4 0,1 4 0,6 4-65,-6-4 0,7 5 1,3 3-1,-2-2 0,-7-3-49,-9-5 0,-5-1 0,-1-1 0,5 2 49,1 2 0,5 2 1,1 1-1,-1-1 0,-5-3-131,22 12 0,-6-4 0,-8-5-164,-6-1 0,-2-1 164,1 0 0,4 2 0,-8-5-164,-16-9 0,-4-1 544,10 7 1,-2-1-53,7 8 983,-26-14 0,-33-15 0,-84-20-492,5-25 1,-14-12-738,17 13 0,-9-2 0,-4-3 0,-1-4 49,6-2 0,-3-4 1,0-3-1,-1 0 0,1 2 0,5 3 0,1 0 1,0 1-1,-1-2 0,-1-2 33,3 1 0,-2-3 0,-2-2 0,2 1 0,4 1 0,6 5-82,-2-2 0,5 4 0,3 1 0,-1-1 0,-6-5 0,0 0 0,0 1 0,3 1-75,-10-6 0,3 2 1,4 3 320,-13-8 0,2 0-278,19 12 1,-1-2-1,4 3 278,-7-4 0,9 4 983,-16-11 0,30 18 0,28 18 0,16 9 0,42 9 0,43 36-656,-28-11 1,7 5 0,3 4-1,14 11 1,4 5 0,-1 1-1,-1-1 1,-1 0 0,3 2-574,-7-2 0,5 3 0,-2-1 0,-7-4-82,-11-6 0,-5-3 0,3 3 82,4 2 0,5 3 0,0 0 0,-5-3-82,1 4 0,-5-3 0,0-1-164,20 13 0,-2-1 0,1 8 0,-8-5 348,3-1 1127,-2 9 0,-22-29 0,-28-15 0,-13-12 0,-81-13-492,0-23 1,-14-12-682,-1 5 1,-9-4 0,1-3 189,26 8 0,2-2 0,-2-1 0,-3-1-197,-1 1 0,-5-3 1,0 1-1,2 1 0,7 3-131,-7-3 0,6 3 0,-1 1 93,-14-4 1,-1 1 0,5 3-258,-8-4 0,5 4 333,9 7 1,0 1 158,-1-6 0,2 1 0,18 12 0,6 2 0,-13-9 983,35 16 0,27 27-509,33 26 0,17 11-75,5 16 0,9 9-399,-11-22 0,7 4 0,4 3 0,0 1-197,-8-9 0,3 2 1,0 1-1,0-1 0,-1-3-49,8 5 0,-1-1 0,0-2 0,1 0 0,1 0 0,0 1 0,0-1 0,-1-4-82,13 9 0,0-5 0,-6-5-164,2-1 0,-2-1 400,-3-2 0,4 3 0,-8-6 92,-11-13 0,-4-2-92,6 5 0,-2-1 92,13 6 983,-26-24 0,-23-17-775,-49-34 0,-24-15-208,12 17 0,-5-1 327,-22-19 1,-12-8 0,5 7 163,0 6 1,-1 3-165,5-1 1,-5-2 0,3 2-186,-13-6 0,5 5-142,7 4 0,1 2 491,-3-3 1,4 4-135,-12 1-155,0-4-202,26 16 0,30 6 0,10 8 983,19 4 0,46 2-620,19 20 0,13 10-691,-10-9 0,6 0 0,0 2 0,6 7 0,1 2 0,3 3 189,-7-3 0,3 2 0,0 0 0,-7-4 139,-5-2 0,-4-3 0,3 2 0,6 4 0,5 3 0,-1 0 0,-8-5-492,5-1 0,-2-1 292,-2-1 1,4 3-1,-7-4 200,-7-3 0,-4-2-43,7 2 1,-3-2 42,19 9 0,-35-13 0,-33-6 0,-70-5 0,-22-16 0,-17-7-207,11 6 0,-6 0 1,-1-1 206,19 0 0,0 0 0,-1-2 0,-3 1 0,-10-3 0,-2 0 0,-1 1 0,2 0 0,9 4 0,1 0 0,1 0 0,2 1 0,-17-5 0,2 1 0,-1 0 0,13 3 0,-3 1 0,4 0 0,10 2 0,0 0 0,4 0 96,-2-2 1,-4-2 0,8 2-97,-26-6-102,35 2 0,2 0 102,-8 0 0,25-3 0,19 8 983,11 2 0,21-5 0,44-1-492,-11 10 1,7 2-984,25-2 0,9 1 186,-16 4 0,5 1 0,0 1 306,7-1 0,1 0 0,-1 0-328,-8 0 0,0 0 0,-3 0-12,24-1 0,-5 2-152,-15 1 0,-5 2 456,-11-1 1,-2 1 35,5 2 0,-2 1 0,22 3 0,-30 0 983,-29-3 0,-35 2-492,-36-6 1,-19-3-377,-21 3 0,-13-2-361,22 0 0,-7-1 0,-4 0 0,5-1 67,-14 1 0,2 0 1,0 0 178,16 1 0,-2-1 0,1 0 0,7-1 0,-25-1 0,4-1-328,21 0 0,-3 0 0,4 0 287,-13-1 0,3 0-392,-7-2 1,3 0 432,22 5 0,7 1 0,-14-6 0,27 6 983,62 0 0,58 6-656,-7 4 1,15 3 0,3 2-656,7 3 0,4 2 0,1 0 275,-22-4 1,2 1 0,0 0 0,-3-1 52,19 5 0,-3-1 0,-3 0 0,-12-2 0,-3 0 0,-4-2-399,10 0 1,-1-1 398,-11 0 0,2 0 0,-6 0-232,-2 1 0,-4-2 232,2-3 0,-2-1 0,24 16 0,-39-16 0,-20 2 983,-20-2 0,-86 20-492,15-10 1,-9 2-820,-7 4 0,-10 2 0,-4 2 82,9-4 0,-3 1 0,-3 0 0,-2 2 49,11-3 0,-3 1 1,0 0-1,0 0 0,4 0-49,-10 3 0,3 0 0,2-1 0,1 0 0,3-1 0,0 0 0,4-1 0,8-1-246,-16 7 0,7-2 0,-7 5 0,2-1 0,20-9 0,1 0 94,-4 4 0,2-2 1381,-18 7 0,35-3 0,26-15 0,17 1 0,5 0 0,49 6 0,40 2-492,-16-12 1,9-3-165,-12-2 1,4-2 0,2-1-656,7-3 0,1 0 0,3-1 0,13 1 0,3 0 0,-4-2 133,-16-2 0,-4-1 0,0-1-133,-2 0 0,-1 0 0,-4-4 35,15-6 0,-5-2-186,-7 2 1,-2-2 478,1-1 0,-2 0 491,-16 4 1,-5 1 87,8-4 404,-24 5 0,-28 6 0,-67 22-708,16 4 0,-6 6-603,-9 3 0,-7 6 0,-5 4 131,10-3 0,-4 4 1,-3 3-1,1 0 0,4-2-49,0 0 0,3-2 0,0 1 0,-5 3 236,-11 5 1,-9 5-1,-1 0 1,5-3-1,11-5 10,10-4 0,8-4 0,-2-1-292,-15 8 1,-3-1 0,6-1 291,-2 8 0,7-4-440,8-14 1,2-1 439,-7 10 0,3-2 0,-16 0 0,25-7 983,29-22 0,36-15 0,46-32-492,-6 6 1,8-6-572,-7 0 1,5-4 0,1-1 79,8-2 0,3-2 0,0-1 0,8-6 0,2-1 0,-4 3 0,-11 7 0,-3 2 0,2 0 0,10-4 0,1 0 0,-9 6-10,-14 6 0,-2 3 10,25-9 0,-5 2 0,-1-3 0,-2 6 0,-18 8 0,-51 20 0,-63 47 0,8-10 0,-10 5-242,-3 6 1,-6 5 0,-2 0 241,-6 1 0,-1 0 0,2 0 0,6-1 0,2 0 0,0-2-328,5-8 0,0-2 0,4 0 297,-13 13 1,4-2-422,11-10 1,2-1 451,1 1 0,2-2 0,-22 15 0,38-22 983,14-11 0,54-14 0,45-32-715,-9 4 1,11-3-509,-9 1 1,5-3 0,2-1 239,9-1 0,3-1 0,2 0-246,-10 6 0,3-1 0,-1 1 0,-2 1-82,8-1 0,-2 1 0,-2 2 75,-5 1 0,-2 1 0,-3 2-239,16-5 0,-6 3 383,-14 7 0,-2 1-209,4-7 1,-1 3 317,-16 10 0,-6 2 983,13-4 0,-45 32-799,-50 19 0,-27 9-290,13-9 1,-5 2 0,-5 4 105,-9 8 0,-5 4 0,-5 3 0,1-1-197,13-11 0,-2 0 1,0 0-1,0 0 0,1 0-49,-9 9 0,1 0 0,0-1 0,-2 3 64,5-6 1,-3 3 0,1 0-1,2-2 1,6-6 181,-4 5 0,7-5 0,-1 1-328,-9 7 0,0 2 0,4-4 249,-6 9 0,7-5-305,15-16 1,2 0 383,-10 10 0,2-1 983,-6 9 0,24-22 0,25-16 0,8-13 0,12-4 0,27-5 0,37-7-492,-20-8 1,5-5-1,17-8 1,4-6-61,4-14 1,0-4-432,-9 5 0,0-2 0,-15 9 0,1-2 0,-6 3 0,-4 2 0,-3 0-314,18-11 0,-1 1 314,6-5 0,0-1 0,-28 19 0,-27 18 0,-56 37 0,-36 35-335,13-5 0,-7 7 335,17-15 0,-2 2 0,-1 1-328,-6 8 0,-1 3 0,1-3 0,7-9 0,1-2 0,2-1 69,-20 17 1,4-2-234,11-9 0,5-4 397,12-11 1,2-1 35,-2 4 1,2-2 58,-12 11 983,24-23 0,17-10 0,13-19 0,24-22-492,6-12 1,4-9-219,4-19 0,1 0-273,-2 18 0,1 4 0,-1-6 0,2 14 0,22 37 0,29 0 0,9-5-411,-25-5 1,6-2 410,3-3 0,0-1 0,0-1 0,1-2 0,12-5 0,-1-1 0,-17 3 0,-3 1-470,-9 1 0,0-1 470,10-5 0,-6 1 0,3 1-72,17-13 72,-31 16 0,-18 2 0,-12 7 983,-14 8 0,-89 37-624,-3 11-851,-3-2 0,-7 6 270,11 4 0,0 4 222,18-15 0,-2 1 0,3 0 0,-14 13 0,1 0 0,-12 8 0,6-4-433,34-27 1,2-1 432,-17 13 0,2-1 0,-6 6 0,-7 2 0,30-18 0,18-17 0,18-9 983,43-30 0,42-20-695,-9 6 0,10-4-616,-14 5 0,3-2 0,0 3 47,-9 7 1,0 2 0,1-2 280,14-10 0,3-2 0,-4 1 0,-15 10 0,-2 1 0,1 1 0,8-5 0,1 0 0,-4 1 0,11-6 0,-4 3-356,-2 4 1,-4 3 355,9-6 0,-2 0 0,-22 10 0,-23 9 0,-11 3 983,-23 7 0,-43 17-158,-39 35-1153,27-14 0,-9 6 0,-1 4 0,-3 8 0,-1 4 0,-1 1 0,-3 3 0,0 1 0,-2 3 243,14-7 0,-3 3 0,3 0 0,5-4 85,8-4 0,6-2 0,-2 1-328,-8 5 0,-1 0 0,4-1-164,-8 12 0,5-4 3,10-14 1,1 0 488,-2 3 0,3 0 0,8-7 0,7-4 0,1 2 983,11-4 0,73-32-492,13-4 1,10-4-984,6-9 0,11-6 295,-26 4 0,10-2 1,4-1-1,0-3 0,-3-1 22,9-8 1,-2-2-1,0-2 1,1 0 174,-12 7 0,0 0 0,2 0 0,0-1 0,-1-1 0,5-4 0,2-2 0,-1 0 0,-4 0 0,-8 4 0,2-1 0,-7 3 0,0-2-328,13-7 0,2-1 0,-5 1 264,7 0 0,-5 0-412,-13 2 1,-1 1 475,4 1 0,-2 2-3,-16 4 0,-5 2 3,9-4 983,-29 11 0,-7 9 0,-18 6 0,-36 30 0,-33 38-492,9-17 1,-8 6-452,15-6 0,-2 5 0,-2-1-368,-5 2 0,-1 1 0,-1 2 0,-5 12 0,0 3 0,0 1 82,16-18 0,-2 1 0,2-1 0,2-1 140,-7 8 0,3-1 0,0 0 106,-8 9 0,0 2 0,7-9 0,10-13 0,2-3-366,-16 21 1,2-3 365,0 6-74,-5 2 74,26-25 983,13-19 0,16-16 0,6-8 0,46-43-492,-11 1 1,4-5-820,7-2 0,5-3 0,3-4 0,10-13 0,3-3 0,2-2 275,-13 14 0,1-1 0,0 1 0,-1 1 53,8-7 0,-1 1 0,-2 3-328,-7 4 0,-2 2 0,-3 3-164,13-8 0,-4 4 127,-12 8 1,0 1 364,7-9 0,-1 3 0,13-9 0,-23 14 0,-16 27 983,-45 20-492,-14 22 1,-10 11-1,-22 10 1,-10 9-738,11-5 0,-7 8 0,-4 3 0,2-1 0,0 0 0,1 0 0,-2 1 0,-4 3 82,13-11 0,-4 2 0,-1 2 0,-1 0 0,2-2 0,4-3 78,-10 8 1,4-4-1,1 0 1,-4 2 85,3-2 0,-5 4 0,-1 0 0,4-3 0,8-7-328,-2 0 0,7-7 0,-1 2 111,-10 9 0,-1 2 0,3-4 217,-12 9 0,6-6-472,22-16 1,0-1 471,-13 11 0,3-3 0,-10 9 0,28-23 983,22-17 0,19-16 0,44-52 0,30-18-492,-6 1 1,7-7-469,-16 23 1,2-1 0,-2 0-24,-3 1 0,-2 1 0,1-2 0,9-7 0,3-2 0,-3 3 0,-9 6 0,-2 2 0,0 2-97,15-12 0,-1 1 97,7-12 0,-4 5 0,-25 32 0,-3 2-63,5-12 1,-2 3 62,19-12 0,-25 16 0,-13 17 983,-11 7 0,-3 10 0,-39 31-916,-12 17 0,-7 8-559,-2-4 0,-7 5 462,-8 9 0,-7 7 0,5-5-462,1-2 0,-1-1 164,0 1 0,-6 5 0,9-7-164,13-14 0,3 0 164,1-1 0,-4 4 0,6-7 230,-27 18-36,31-23 0,2-1 134,-13 0 983,19-17 0,18-26-730,20-62-253,23 11 0,10-7-328,-8 4 0,2-5 0,8-6 131,2 5 0,8-6 1,3-4-1,1 0 0,-3 2 117,-3 2 0,-1 0 1,-1 0-1,2 0 0,0 0 80,6-4 0,1-1 0,1 0 0,-2 2 0,-3 3-246,0-3 0,-4 1 0,-1 5 0,-1 7 171,16-14 0,-2 6 75,-17 13 0,1-1 0,-2 3 0,11-5 0,-2 2-194,4-15 1,-3 3 193,-13 22 0,-4 6 0,7-16 0,-14 18 983,-17 25 0,-10 5 0,-38 8 0,-40 15-492,13 7 1,-8 6-1,-15 5 1,-4 4-326,26-3 0,0 4 0,-2-1-494,-12 0 0,-1 0 0,4-1-164,-12 8 0,1-1 263,16-12 0,-3-1 0,9-4-122,13-5 0,3-3 351,-19 6 0,4-4-227,-9-5 227,-11 0 983,41-14 0,13-47-798,57-28-185,3 9 0,10-7-261,1 16 0,7-1 0,2 0 261,4-4 0,2-2 0,3 1 0,-6 8 0,3 0 0,2 0 0,0 1 0,1 2 0,0-1 0,1 3 0,-2 2 0,7-6 0,-1 3 0,2 0-328,10-12 0,3 0 0,-8 8 268,-16 18 1,-2 1 59,26-26 0,-2 0-142,-32 30 1,-4 3 141,6-3 0,-2 1 0,13-19 0,-23 24 983,-17-5 0,-8 17 0,-16-7 0,-25 5 0,-31 4-651,18 5 1,-4 2-726,-10 2 1,-2 3 392,-7-1 0,-5 0-492,-22 2 0,-2 2 0,25 1 0,0 2 359,-24 4 1,7 2-435,2 9 567,33-2 0,3 0 0,-8 5 0,0-2 0,26-7 983,20-6-687,108-44-296,-34 14 0,8-4-328,9-7 0,9-5 0,1 0 0,2 1 0,2 1 0,1-2 304,-17 7 0,2-2 0,-1 0 0,-4 3 24,6-1 0,-4 2 0,-2 1-286,-5 1 1,-1 0 0,-5 2 285,4 1 0,-4 1-240,-7 0 0,-1 1 240,2 2 0,-3 0 0,19-11 0,-37 14 983,-13 7 0,-37 8 0,-49 6-492,13 11 1,-6 6-341,-21 7 0,-1 5-151,15 1 0,2 3 0,2 5 0,3 1 0,14-9 0,3 0 624,-33 30-624,9-8 0,23-11 0,25-14 0,7-9 0,67-10 0,37-47-492,-12 3 0,8-8 164,-20 2 0,2-6 0,1-3 0,4-6 0,1-2 0,0-2 82,-15 12 0,2 0 0,-2-1 0,-3 2-82,5-4 0,-4 1 0,-1 0 0,-4 5 0,-2 0 0,-2 3-164,5-5 0,-4 3 26,-8 3 1,-1 0 465,2 2 0,-3 1 983,11-16 0,-22 15 0,-18 17 0,-15 8 0,-46 6 0,-34 6-492,17 10 1,-6 5-872,-20 3 1,-5 5 379,27 1 0,0 3 0,-2 0 0,-12 1 0,-3 0 0,5 0 0,17-4 0,3 0 0,1-3-492,-27 6 0,5-3 354,21-5 1,2-2 137,8-4 0,1-1-31,-1 3 1,1-1 30,-23 3 0,33-8 0,15-5 983,15-6 0,36-22 0,41-20-953,-13 4 1,8-4-359,-8 8 0,5-1 0,0-2 40,2-7 0,0-1 1,-1 1 287,21-15 0,-1 1-328,-17 11 0,1-1 0,-7 4-51,-10 6 1,-3 2-84,27-17 0,-4 1 462,-2-9-205,6-5 205,-27 0 0,-23 18 983,-11-8 0,-46-5-171,-25-7-798,9 25 1,-6-1-15,-10-7 0,-2 2 0,11 13 0,1 0 47,-10-12 0,3 2-47,-15-1 0,32 11 0,2-1 0,-19-11 131,5-9-131,17 14 0,19-7 0,12 9 983,20-5 0,36 9-952,26 14-31,-18 15 0,6 4-176,14 1 0,3 4 176,-3 6 0,0 8 0,11 20 0,-5 3-88,7-2 88,-39 4 0,-4-11 0,-3-40 0,26-4 0,-10-12 0,4 0 983,-22 3-501,15-12-249,-20-5-233,9-19 0,-25-28-984,-6-4 805,-29 26 1,-12-3-314,-4 4 0,-9 1 164,0 10 0,-6-1 0,0 3-150,-10-8 1,-2 0 477,8 8 0,-2-3 0,3 2 0,-4-6 0,1 1-328,8 11 0,-2-2 0,3 1-56,-10-17 1,2 2 383,0 3 0,5 2 0,20 17 0,3 0 0,-3-3 0,4 1 0,7-9 983,4-6-953,7 19 953,9 3 0,15 20-159,34 2-824,12 19 0,11 12-328,-8 6 0,4 7 0,0 0 307,5 1 0,0 1 1,2 5-226,-6 4 0,2 6 0,1 3 0,-2-2 0,-3-3 0,-1 0 0,-1 0 0,-1 0-82,12 10 0,-2 0 0,-1-2 0,-6-6 0,-1-1 0,-4-3-164,7 7 0,-5-3 0,-15-10 0,-1-1 194,8 4 1,-2-3 1280,13 10 0,-29-21-920,-50-40-63,-34-34 0,-17-19 151,13 7 0,-3-6 0,-2-2-151,7 13 0,-2-2 0,0-1 0,0-3 0,-8-14 0,0-6 0,1 2 0,6 7 0,7 10 0,4 6 0,-1-1 0,-6-9 0,-1-1 0,4 2 61,-7-15 0,5 5-61,9 19 0,0 1 0,-10-21 0,2 3 241,17 29 1,3 3-242,-10-28 0,18 35 0,12 13 983,11 15 0,36 2 0,39 49-656,-26-11 1,8 7 0,-1 1-656,-10 0 0,-1 1 0,4 5 206,6 6 0,7 7 0,0-1 1,-7-4 121,-9-7 0,-4-4 0,1 2 0,10 8 0,0 2 0,-2-4-492,11 10 0,-4-4 355,-11-10 1,0-1-210,4 5 1,-2-3 345,21 17 0,-23-18 0,-25-24 0,-72-73 0,-27-32-62,26 26 0,-3-6 62,-6-3 0,-11-11 0,-1-1 0,8 6 0,12 9 0,4 5 0,-2-2 0,-15-19 0,-2-3 0,7 7 34,13 13 0,3 3-34,-20-25 0,4 3 0,24 32 0,2 3 0,-4-5 0,1 2 689,-6-21-689,18 31 0,11 14 0,27 20 0,40 43 0,16 12 0,11 12-124,-21-9 1,2 6-1,2 0 124,-13-13 0,1 1 0,1 1 0,0 2-246,6 10 0,0 4 0,1 0 0,-2-1 0,-2-4 0,0-1 0,-1-1 0,-2 0-82,11 13 0,-3 0 0,0-3 0,-3-6 0,-1-2 0,-4-4 31,7 8 0,-6-5-98,-9-16 0,-2 0 395,4 11 0,-2-2 983,15 9 0,-27-22 0,-17-19 0,-10-25-492,-31-38 1,-16-18-1,10 6 1,-2-6-820,-12-18 0,-7-11 0,1-1 288,11 21 0,1-1 1,0 0-1,1 1 40,-6-15 0,1 2 0,-1-4-246,3 9 0,-2-5 0,2 2 0,4 11 27,-2-5 0,3 3-109,0 3 0,-1-6 0,3 8 159,3 8 0,2 3-26,-3-11 1,1 3 194,-8-22 983,9 26 0,15 33 0,6 20 0,45 59-492,-10-9 1,4 7-1,24 25 1,7 6-394,-18-22 0,1 0 0,3 2-426,8 9 0,2 1 0,-1-4 0,-11-16 0,-2-2 0,1 1 234,12 15 0,3 1 0,-7-8-398,-6-16 0,-3-1 333,20 25 0,-2-1 159,-23-29 0,-3-4 0,-1 3 0,-1-3 0,20 15 983,-14-28 0,-20-6 0,2-56 0,-21-43-492,-2 10 1,-1-8-596,-2 17 1,0-3 0,0 2 103,0-21 0,0 2 0,0 5 0,0 3-492,-3 13 0,0 2 482,3 8 0,-1 0 10,-5-3 0,1 0-63,-1-32 63,0 30 0,2 21 0,4 20 0,35 89 0,5 16 286,-6-18 0,2 5-286,-2 2 0,0-1 0,2-8 0,-1-3 0,-10-6 0,-1-1 140,7 8 0,-2-4-140,5 19 67,1 5-67,-6-22 0,-15-21 0,-2-16 983,-5-9-296,-4-11-687,-10-49 0,-20-25 0,-5-11-492,7-4 0,-2-7 246,2 20 0,-5-8 0,0 1 0,4 5-82,5 6 0,3 4 0,0 0 0,-5-9 0,-1 0 0,2 3-164,-3-14 0,2 4 0,-1 9 0,1 1 244,-1-5 1,0 2 60,5 20 1,2 4 186,-5-25 983,9 37 0,6 15-492,5 75 1,7 36-415,8-3 0,5 10-323,-3-12 0,1 9 0,2 6 0,2-2 49,0-14 0,3 1 1,0 1-1,2-1 0,-1-1-49,5 13 0,0-2 0,1 0 0,1 3 117,0-3 1,1 4 0,1 1 0,0-5 0,-4-7 128,3 10 0,-2-9 0,1 1-246,-4-17 0,1 2 0,-1-1 0,-4-5 114,-1 4 1,-3-4-1,0-3-295,9 14 1,-2-2 426,0 11 0,-2-4-113,-4-21 0,-2-8 113,8 16 983,-12-29 0,-15-41 0,-12-31 0,-15-33 0,0-27 0,2 19 0,9-14 0,3 24-828,4-6 828,4 7 0,2 24-422,-14-7-561,-19-18 0,-21-10-492,18 16 0,-2-2 49,0 5 0,1 1 443,4 7 0,0-1-257,-4-8 0,1 3 257,-15-13 0,-7-11 0,20 24 0,9 12 0,16 13 0,15 21 0,33 44 0,18 38-351,-9-12 0,2 6 351,0 8 0,1 6-328,-9-18 0,-1 3 0,1 1 0,3 8 0,-1 1 0,-1-2 12,-6-11 0,-2-3 0,-1 0-176,12 29 0,-2-4 255,-9-21 0,-3-3 237,-4-6 0,0-1-182,6 3 0,-2-2 182,5 25 983,-9-25-132,-8-30 132,-7-16 0,-7-56 0,-18-47-752,2 8 0,-3-10-559,5 17 0,0-4 0,-1-2 4,0-12 0,-1-4 0,3 0 78,6 19 0,2 0 0,1-2 0,1 0 0,0-8 0,0-2 0,1 0 0,2 0 0,1 1 0,1 0 0,0 1 0,1 4-42,-3-12 1,1 4 0,4-1-41,5-4 0,5-1 0,1 9-134,5 0 0,4 7 172,5 5 1,5 4 289,0 8 0,2 8 0,13-3 983,29-4 0,-18 30 0,6 13 0,-7 24 0,10 50-492,-32-18 1,-1 5-1,10 24 1,-3 5-93,-9-12 0,-2 0-399,7 15 0,-4-3 0,6 12 198,-13-26 1,-1-1-199,4 6 379,1 4-379,-9-19 0,-8-15 0,-3-12 0,-8-102 0,-1 28 0,-1-5 139,-2-19 0,-3-3-139,-1 7 0,-1 3 0,-1 9 0,0 4-45,-1 7 0,-1 2 45,3-5 0,1 1 0,-6-27 0,5 27 0,2 18 0,4 17 983,0 14-587,5 43-396,18 19 0,7 9-492,-3 4 0,3 6 164,4 4 0,6 8 0,1-2 0,0-6 0,2-1 0,-2-1 0,-7-3 0,-1-1 0,3 1 0,10 10 0,4 2 0,-7-10-164,-10-15 0,-2-2 0,16 27 0,0-5-182,3-5 674,-25-29 0,-1-2 0,11 5 983,-18-19 0,-6-18 0,-5-11 0,-2-84-492,-2 11 1,-2-13-738,-4 11 0,-2-9 0,-3-3 0,1 2 0,0 6 0,-1 2 0,0-1 0,-2-1 61,-1-6 0,-2-3 1,0 2-1,-1 6-143,-2 5 0,-1 4 0,0 1 68,3-3 1,0 1-1,0 2 260,-5-15 0,-1 1 0,4 11 0,0-3 0,-1 7-60,-2 9 0,-2 5 60,-2-6 0,-3 18 0,-10 40 0,-2 50 0,2 20 0,8-10 0,3 6-328,-5 22 0,0 13 0,2-6-164,3-3 0,1 1 471,2-1 1,0 7 0,3-11 20,2-15 0,0-4 327,1-4 1,0 3 0,1-6 163,3-4 1,0-5-1,-1 3 1,-1-3 491,-6 18 0,7-25-631,3-25 631,-4-10 0,-7-21 0,-20-43-930,15 9 1,0-5 396,-1-4 1,1-1-451,4 2 0,1 0 0,-15-34-158,15 18 158,-4-6 0,15 19 0,2 15 0,9 16 0,9 13 739,38 43-739,12 23 0,-11-2 0,1 6-492,-6-8 0,-2 2 386,6 11 1,-1-2 105,-15-18 0,0-2-112,5 6 0,-2-2 112,10 19 0,-3-8 0,-13-18 0,-11-15 0,-10-19 0,-26-55 0,-4 6 0,-5-7-399,-12-34 0,-4-5 399,1 13 0,1 1 0,5-1 0,2 3-304,4 17 1,3 3 303,6 8 0,2 0-78,-26-40 78,15 25 0,17 21 0,10 54 0,43 61 0,-13-10 0,2 9-328,1-7 0,3 5 0,1 1 192,4 4 1,2 1 0,-1-1 135,-8-10 0,-1 0 0,1-3-371,18 25 1,-1-5 370,-9-13 0,-3-5 0,-3-10 0,0-2 0,-1 1 0,0-3 67,13 21-67,-17-36 0,-7-19 0,-7-51 0,-6-51 0,-3 6 0,-3-9-5,0 17 0,-1-2 0,-1 0 5,1-27 0,0-1 0,0 21 0,0-1 0,0 8 66,0 9 0,0 3-66,2-29 0,2 2-477,8-9 477,-4 41 0,2 1 0,15-22 0,9 21 0,4 30 983,9 8 0,23 50 0,-6 26-930,-14-4 0,-1 7-53,-15-6 0,-2 3 0,13 17 0,-3-1-235,-19-26 1,-2-1 234,11 15 0,-2-2-410,3 16 410,5 4 0,-14-27 0,-5-14 983,-8-19-149,-1-10 149,1-12-838,13-55-145,4-26-492,-9 22 0,-1-5 0,3-15 0,-1-3 481,1 3 1,-1 1-482,-4 10 0,1 0 318,3-7 1,-1 4-33,4-14 206,1-6 0,-6 31 0,-9 25 0,2 16 983,-4 13 0,5 70-837,-6-16 0,0 7-550,2 28 1,1 7 403,-2-19 0,1 2 0,-1-2 0,3 13 0,1 0 0,-1-12 0,0 2 0,1-2 0,6 13 0,0-4 0,-6-5 0,1-1-343,6 2 0,1-4 343,0 22 0,-4-43 0,-1-2 0,2 21 0,-2-19 0,-3-26 0,1-9 983,8-26-492,-1-30 1,-2-19-410,-1-7 1,-1-12 0,0-6-280,-4 13 0,1-6 1,-1-3-1,-1-4 0,0-1 33,-1-1 0,-2-5 0,0-1 0,0-2 0,-1 2 0,1 3-33,1-6 0,0 3 1,0 0-1,0 2 0,-2 0 0,0 2 0,-2-1 1,0 2-1,0 5 0,0 8-131,2 1 0,0 9 0,-1-2 0,-2-9 0,-1-2 0,0 4-164,-2-9 0,0 2 0,0-15 0,0 3 0,0 24 0,0 8-492,0-6 1967,0 26 0,0 64 0,0 53-981,-3-5 1,0 14 0,0-1 159,2-10 0,0-2 0,0 7-162,-1 10 0,0 9 0,-1 2 0,1-3-246,2-9 0,0-2 0,0 0 0,0 3 49,0-9 0,0 3 1,0 0-1,0-1 0,0-3 15,0 5 0,0-3 1,0-2-1,0-3-146,0 11 0,0-3 0,0-4 269,0 18 0,0-6 59,0-24 0,0 0-207,0 18 0,0-4 207,0-29 0,0-5 983,0 25 0,0-37 0,0-9 0,0-17 0,3-4 0,23-39 0,1-5-492,12-16 1,3-7-1,-10 19 1,0 0-1,19-30 1,1-1-339,-13 20 0,-2 1-153,-2 0 0,0 0-198,0 3 1,0 2 197,14-19 0,12-2 0,-20 17 0,-4 15 0,-16 11 0,-7 16 0,4 1 983,-7 7-499,4 11-57,2 31-427,-5 43 0,-3-23 0,0 4-492,-5-2 0,-1 2 14,0 12 1,0 2 477,-2-9 0,-2-2-429,-1-10 0,0 0 429,-3 7 0,-2-4-379,-10 14 379,-8 1 0,13-37 0,14-53 0,35-42 0,-4 2 0,7-10 0,1 1-492,15-12 0,5-5 273,-13 15 1,3-7-1,3-2 1,0 4-28,-4 12 0,0 2 0,1 1 0,1-3 0,8-10 0,3-3 0,0 1 0,-3 4-82,5-2 0,-3 5 0,3-1 82,-8 10 0,3-1 0,-2 3 0,-8 6-246,1 2 0,-3 2 0,26-19 0,-2 4 429,1 8 1046,4-7 0,-21 24 0,-11 17 0,-20 6 0,-3 48 0,-9 34-492,-9-3 1,-2 9-336,1-14 0,-1 3 0,-1 2-156,0 12 0,-1 3 0,-1 1 0,-3 7 0,-2 1 0,1-3 0,2-15 0,1-3 0,-3 2 0,-6 9 0,-3 1 0,1-4 0,0 13 0,1-5-492,-3-8 0,1-2 267,3 3 1,1-7 224,0 3 0,-1 5 0,2-37 0,4-21 0,26-93 0,3 18 0,6-8-127,3-9 1,3-8 0,1-2 126,5-2 0,0 0 0,1 1 0,-3 8 0,0 2 0,0-1-259,4-8 0,0-1 0,-5 8 259,-4 10 0,-1 2-492,16-29 0,-1 3 394,-17 34 0,-2 2-38,3-11 0,-1 2 136,19-17 983,-22 23 0,-8 24 0,-10 12 0,-1 10 0,-7 28 0,0 47-492,-10-15 1,-5 6-984,-2 26 0,-4 2 347,-1-13 0,-4 0 145,4-12 0,-1 2 0,2-6 0,2-8 0,0-3-285,-7 25 0,1-3 285,0 0 0,-1 12 0,9-36 0,9-15 0,15-33 0,34-46 0,-6 4 0,6-7 16,18-27 0,2-3-16,-7 15 0,1-1-328,-10 8 0,3-1 0,-2 2-164,14-12 0,-2 5 339,-7 5 0,0 1-299,4-5 0,-3 5 452,6 0-33,1-10 33,-19 29 983,-18 16-334,-10 10 334,-5 8 0,-16 50 0,-30 32-972,17-31 1,-1 3 121,-15 23 0,-2-3-133,-8 3 0,17-16 0,1-1 0,-8 2 44,3 8-44,14-25 0,6-12 0,7-14 0,5-8 0,41-4 0,21-37 0,-1 6 0,2-4-373,-11-5 0,1-4 373,22-14 0,1-2-492,-16 6 0,0-1 0,16-3 0,-3 1 396,-24 10 0,-1 2-24,9 0 0,-4 3 120,-3-8 0,16-4 0,-28 14 0,-16 19 983,-8 6-512,-7 10-471,-25 44 0,-11 2 0,-8 8-328,1 6 0,-3 7 0,-4 5 82,-4-4 0,-4 4 0,-2 3 0,-1 2 49,8-7 0,-1 3 1,0 1-1,0 0 0,-1-3-49,-8 8 0,0-3 0,0 0 0,2-2 0,4-3 0,1 0 0,2-3 0,2-7-246,-15 17 0,4-7 0,0 4 0,3-3 0,13-16 0,1-2 185,-4 5 0,3-4 307,-7 13 983,16-28 0,35-32-34,47-55-949,-2-2 0,10-11-14,-12 10 0,6-6 1,2-3-1,2-1 14,6-4 0,2-1 0,2-3 0,3-3-164,-15 12 0,2-2 0,1-3 0,2 0 0,-1-1 0,1 1 0,2-1 0,1 0 0,1 0 0,-1 0 0,0 0 0,-2 1-33,3-6 0,-1 1 1,-1 1-1,0-2 0,2 0 33,-3 3 0,3-2 0,0-1 0,-1 2 0,-3 3 0,-5 5-164,13-16 0,-7 8 0,4-4 131,-12 13 0,4-3 1,1-2-1,-2 2 0,-3 5-131,9-10 0,-4 5 0,-1 1 244,-6 4 1,-1 1 0,-1 2 410,2 2 1,0 1 0,-7 5-102,-9 8 0,-4 4 265,6-1 1,-2 1 491,11-16 0,-24 30 0,-7 10 0,-29 42-492,-16 19 1,-9 13-165,-1 4 1,-5 8 0,-3 6-216,10-18 1,-2 2-1,-3 4 1,-2 4 0,-4 5-236,2-3 0,-4 6 0,-4 5 0,-1 2 0,-1 2 0,0-2 0,3-2 0,3-5-41,-3 5 0,2-4 0,3-2 0,-1 0 0,-1 2 0,-3 3 41,5-7 0,-2 3 0,-1 2 0,-1 0 0,0 1 0,0-1 0,3-3 0,1-2-41,-5 8 0,1-2 0,2-1 0,1-3 0,3-2 0,3-5-82,-2 6 0,4-5 0,1-2 0,-3 4 49,2-5 0,-3 4 1,0 0-1,1-2 0,5-5-131,-8 15 0,5-5 0,2-3 0,6-13 0,1-3 0,-1 1 311,-6 10 1,-1 3 0,3-7 507,2 1 1,4-7 491,-19 24 0,34-36 0,5-26 0,12-7 0,13-10 0,25-26 0,38-34-492,-18 15 1,4-7-1,10-14 1,4-6-165,-14 16 1,2-2 0,1-2-656,2-6 0,1-4 0,1-1 82,-10 9 0,1-3 0,-1 1 0,-2 3-82,4-4 0,-3 2 0,1-1 82,-7 5 0,2-1 0,-1 0 0,-3 5-246,24-20 0,-4 5 0,-1-3 0,0 2 0,1 2 0,-2 5 129,-24 19 0,0 1 854,8-6 1,-1 1-302,-11 7 1,-3 1 792,29-24 0,-16 10 0,-11 17 0,-8 4 0,-16 18 0,-5-2 0,-3 7 0,-52 57-492,13-14 1,-3 4-397,-8 11 0,-2 2-95,0 1 0,1 0 0,8-10 0,2 0 0,-25 36 0,1-1 0,17-21 0,22-13 0,41-29 0,45-46 0,-1-3 0,11-13-246,-11 2 0,6-10 0,4-3 0,-1 0 0,1 0 0,1 0 0,1-2 0,1 0 49,-12 8 0,2 0 1,-1-1-1,1-1 0,0 1 0,1-2 0,1-1 1,0 0-1,-3 2 0,-5 5-131,8-6 0,-5 5 0,3-3 82,-1-1 0,6-4 0,-2 1 0,-8 7-246,9-5 0,-3 2 164,-10 4 0,3-1 0,-5 3-164,0 1 0,-3 3 0,-3-1 0,-2 3-78,26-19 1553,-33 22 0,-18 18 0,-9 7 0,-12 9 0,-24 26 0,0-7 0,-15 17 0,16-20 0,-25-7 0,-16 15 0,-34 12-1475,21 8 0,-6 9 164,21-10 0,-2 3 0,-2 2 82,2-1 0,-2 3 0,-1 1 0,4-2-82,-7 7 0,3-1 0,-3 2 82,7-6 0,-3 2 0,1 1 0,4-3-82,-2 6 0,4-2 0,-1 2 0,-8 6 0,-1 1 0,3 0 0,7-3 0,3-1 0,4-2-164,-4 5 0,5-2 248,1 0 0,4-3 244,-5 19 983,-4 5-275,20-18 275,9-20 0,12-8 0,3-17 0,7-3 0,25-9 0,37-23-492,0-9 1,8-7-820,-14 5 0,4-4 0,6-5 131,-3 1 0,5-6 1,5-2-1,0-1 0,-1 1 0,-2 3 0,1-1 1,-1 1-1,1-1 0,0 0 0,3-2 0,-1 0 1,2-1-1,-1 0 0,1 0 0,5-2 0,2-2 1,0 1-1,-5 3 0,-7 4-131,-1 0 0,-7 5 0,2-1 0,16-8 0,2-2 0,-6 4-164,2 0 0,-7 4 0,-13 8 0,-1 1 0,7-5 0,-3 1 1475,16-10-308,-27 18 308,-24 15 0,-13 5 0,-64 82-492,-3-7 1,-11 10-738,18-20 0,-3 5 0,-4 3 0,-2 2 49,0-3 0,-2 3 1,-3 1-1,-1 2 0,1 0 0,-3 4 0,-1 2 1,0 0-1,0 0 0,1-3 0,5-7 0,2-1 1,0-2-1,-1 2 0,-1 1 33,3-2 0,-2 3 0,-1 2 0,2-2 0,2-4 0,4-6-164,-15 14 0,6-8 0,-1 3 82,7-8 0,-2 4 0,1-3 0,4-4-19,-19 20 0,5-7 265,9-11 0,0-2-190,-3 6 1,2-4 189,18-16 0,5-5 983,-14 7 0,23-14 0,17-18 0,17-4 0,28-9 0,54-30-492,-36 10 1,7-6-165,17-9 1,9-8 0,1-2-220,-25 8 0,0-2 0,0-1 1,1 0-109,6-1 0,2 0 0,1-2 0,0-3-197,-7 1 0,0-3 1,1-2-1,-1 1 0,-1 1-49,8-4 0,-1 1 0,-1-1 0,3-2 49,-4 3 0,2-4 1,1 0-1,-1 1 0,-3 3-49,1 0 0,-2 3 0,-1 1 0,0 0 0,4-5 0,1 0 0,-2 1 0,-9 7-246,6-4 0,-3 4 164,-5 3 0,2-1 0,-5 4 562,-8 4 1,-3 3-235,5-3 0,-2 2 983,18-12 0,-25 18 0,-18 16 0,-10 4 0,-4 5 0,-6 19 0,-2 3 0,-9 15 0,-2 0 0,-13 0 0,-11 8-439,-6-12-544,9-5 0,-19 7 0,-13 14-492,12-4 0,-7 8 164,-5 8 0,-7 7 0,-3 2 82,10-9 0,-2 1 0,-3 4 0,-1 3 82,10-9 0,-3 5 0,0 2 0,-2 1 0,2-1 0,1-4-33,-3 1 0,1-3 1,1-1-1,-1 1 0,-1 3 33,1 0 0,-2 4 0,-1 1 0,0-2 0,4-3 0,6-6-164,-15 12 0,8-8 0,-2 1 0,-7 7 0,0 1 0,4-4-164,-6 5 0,6-5 0,15-13 0,2-1 0,-10 6 0,3-3 1475,-13 18-673,29-31 673,24-20 0,36-13 0,52-21-492,-11-5 1,10-8-738,-7 0 0,9-6 0,3-2 0,0-1 0,3-2 0,1 0 0,2-2 0,4-4 82,-14 6 0,3-3 0,2-2 0,1-1 0,0 0 0,0-1 0,0 0 0,1-1 0,-1 0 0,1-1 0,1-2 0,0 0 23,-5 2 1,1-3-1,1 0 1,0-1-1,-1 1 1,-1 0-1,-3 2-56,13-10 0,-2 2 1,-3 1-1,0 0 0,0 0 0,-4 2 0,0-1 1,-1 1-1,-1 1 0,-2 3-49,4-4 0,-1 3 0,-3 1 0,-1 0 0,-6 3 0,-3 1 0,0 0 0,-1 2 16,17-10 1,-1 2-1,-3 0 557,-5 3 1,-3 0 0,-7 6 31,-6 6 0,-3 3 132,2 0 1,-2 1 491,28-17 0,-36 26 0,-15 7 0,-12 8 0,-8 5 0,-30 62-492,-15-3 1,-12 11-738,12-13 0,-4 6 0,-4 4 0,-2 1 237,-2-3 1,-2 1 0,-3 2 0,-2 2 0,0 1-156,3-2 0,-2 2 0,-1 1 0,0 0 0,-2 1 0,0 0 0,-4 4 0,-2 0 0,-1 1 0,0-1 0,2-1 0,2-2-33,-1 2 0,2-1 1,1-2-1,1-1 0,0-2 0,4-4 0,-1 0 1,2-1-1,3-5 0,4-5-295,-21 23 0,5-8 164,16-16 0,-1-1 0,3-1-164,-3 6 0,2-2 54,-13 7 1,4-2 928,22-18 1,4-4 491,-8 8 0,22-22 0,38-15 0,52-48-656,-19 7 1,11-6 0,2-4-253,-4 1 0,2-4 0,3-2 0,3-2-75,2 0 0,4-4 0,1-1 0,1 0 0,-4 2 0,-10 6 0,-2 1 0,-1 0 0,1-1 0,3-2-164,-2 0 0,3-3 0,0-1 0,1 0 0,-2 0 0,-2 1-33,4-4 0,-4 1 1,0 0-1,0 0 0,2-2 0,7-6 0,3-1 1,0-2-1,-1 2 0,-5 3-49,0-2 0,-3 3 0,-2 1 0,1-1 0,4-2 0,2-1 0,-4 2 0,-11 7-246,-4-1 0,-3 3 399,4-3 0,4-3 0,-7 7 584,-14 11 1,-3 3-1,10-9 1,-2 2 491,12-15 0,-22 18 0,-17 20 0,-5 11-492,-47 49 1,-24 28-1,9-3 1,-5 8-267,4-10 0,-7 7 0,-3 3 1,1 1-423,11-8 0,0 1 1,0 1-1,1 0 0,1-2-49,-5 5 0,2-2 0,-1 1 0,-2 4 49,-2 3 0,-3 6 1,-1 0-1,3-2 0,5-8-105,0 2 0,5-8 0,-3 6 56,-6 7 0,-5 8 0,2-2 0,7-12-246,1 2 0,4-4 164,1-3 0,-3 3 0,7-7 204,8-10 0,2-4 615,-7 9 1,1-2 491,-5 15 0,16-21 0,14-17 0,10-14 0,3-1 0,6-7 0,34-4 0,23-3-492,-11-4 1,2 0-1,-4-4 1,1-2-174,16-8 0,0-6-318,-5-5 0,1-5-492,13-6 0,1-5 84,-2-4 0,-4 0 408,-17 15 0,-4 0-46,3-6 1,-4 1 45,6-1 0,3-6 0,-21 15 0,-16 10 983,-11 11-888,-73 76-95,24-20 0,-5 8 0,-3 5-246,-2-1 0,-5 4 0,-1 2 0,1-1 0,2 1 0,0 0 0,0 1 0,-1 2 0,-7 9 0,-2 4 0,2-2 0,6-8 236,6-9 1,6-6 0,-2 1-319,-3 9 0,-2 1 0,5-4-129,-6 8 0,4-4-29,9-11 1,2-1 485,-3 0 0,3-2 0,-12 29 0,21-26 983,17-30 0,11-2 0,32-24 0,20-3-492,4 1 1,8-2-1,4-7 1,4-4-388,20-1 1,4-4-597,-3-9 0,1-7 164,-24 5 0,1-4 0,-3-1 0,-9 3 0,-2-1 0,-1-5 283,7-9 0,-1-5 0,-4-1 45,-10 1 0,-3 0 0,-6 2 0,3 0 0,-9 1 0,-3-28 0,-61 93 0,-31 15 0,20-3 0,-4 5-285,-14 11 1,-6 4 284,11-9 0,-3 2 0,-2 3-328,-9 7 0,-3 2 0,0 1 309,-7 4 1,-1 2 0,2-4 18,13-11 0,2-1 0,0 0-328,-10 11 0,-1 1 0,9-8 104,12-15 0,2 0 224,-24 23 0,1 0-329,28-26 1,3-2 328,-2 3 0,1 1 983,-23 19-356,32-26 356,13-3 0,12-10 0,5 0 0,18 2 0,45 14-512,-12-17 1,6-1-964,27 8 0,8-1 323,-23-8 0,2-1 0,2-1-159,8 0 0,3-1 0,0 0 0,4-2 0,2-1 0,-4 0-164,15-1 0,-2-1 164,-19-2 0,3-2 0,-12 1-653,29 0 692,-16 0 0,-5 0 289,-9 0 983,15 0-192,-41 0 192,-15 0 0,-18 0 0,-53 0-263,-44 12-1048,25 2 0,-9 4 0,1 1 174,7-1 0,1 1 0,-2 1 154,-11 6 0,-2 1 0,6-1-386,-3 2 0,4-1 386,-6 3 0,1-1 0,11-5 0,1 0 0,-3 3 0,2-1-110,13-5 0,5-2 110,-18 7 0,28-4 0,12 2 983,19 1 0,23 29-492,27-7 1,16 3-820,-9-4 0,6 2 0,2 0 102,8 2 1,3 0 0,4 1-21,-6-6 0,4 2 0,2 0 0,-1-1 0,-3-2 0,1 1 0,0-2 0,-1-2-82,14 7 0,0-3 0,1 1 82,-12-4 0,2 3 0,-2-2 0,-8-7-246,2-2 0,-4-3 0,26 17 0,-4-2-367,4 1 859,-43-23 0,-2-2 983,16 4 0,-29-10 0,-10-9 0,-13 0 0,-75-3 0,-15-2-492,0-6 1,-5-5-141,17 1 1,0-4-352,-19-5 0,-2-2 0,9-2 0,4 1 0,13 3 0,1 1 102,-6-1 0,4 2-102,-10-7 0,-1 5 0,23 3 0,26 9 0,15 2 983,13 15-564,26 27 1,12 10-420,-6-3 0,4 4-328,10 10 0,6 8 0,1 0 0,-2 1 0,1 0 0,-2-1 0,-6-9 0,0-1 0,-1 0 0,2 2 0,1 0 0,-4-3-96,2 5 0,-2-2 23,-2-5 1,0 0 400,-2 0 0,-3-1 0,17 25 0,-22-29 983,-15-17 0,-7-17 0,-22-5 0,-34-9 0,-25-12-974,13-7 1,-4-6-10,-7-10 0,1-6-492,5-1 0,0-4 1,-14-16 0,5 1 491,32 23 0,2 0-232,-18-13 1,2 1 231,-5-7 0,-7-6 0,26 21 0,17 13 983,10 12-604,72 96-379,-20-32 0,5 6-140,4 7 0,5 8 0,-3-3 140,11 14 0,-3-4 0,-5-6 0,-3-3-323,-5-10 1,-3-4 322,-8-9 0,-1 0-41,7 1 0,-3-1 41,6 19 0,-12-22 0,-19-22 983,-9-9 0,-82-62-773,23 5 0,-5-6-538,7 9 0,-4-2 0,-2-4 82,7 3 0,-2-4 0,0 0 0,-1 1-82,-17-14 0,-1 1 0,2 1 0,9 6 0,2 1 0,-2 1 0,-12-8 0,-3 0 0,9 8-164,16 13 0,1 3 0,-27-20 0,1 2 286,33 22 0,2 2 206,-6-5 0,3 2 0,-17-12 0,24 23 983,22 11 0,21 20 0,44 37-671,-3 0 0,7 8-536,-1-2 1,4 4 0,2 2 223,6 12 0,3 2 0,1 2 0,-9-15 0,2 2 0,-1-2 0,-3-1 0,4 4 0,-3-3 0,0-2 41,-2-5 0,0-2 1,-4-4-42,3 3 0,-4-4 0,-3-3 0,-2-2-8,-2-1 0,-2-2 8,16 21 0,-22-25 0,-39-13 0,-60-40 0,9-10 0,-7-9 74,3 2 1,-5-4-1,-1-3-74,-6-9 0,0-4 0,2 2 0,6 9 0,2 1 0,-2-2 0,-11-7 0,-2-1 0,7 5 0,11 8 0,1 2-50,1 4 0,-5 0 1,7 1 49,7 1 0,4 3-184,-12-2 1,2 2 183,-18-14 0,24 17 0,21 16 983,14 5 0,11 22-492,31 25 1,15 11-182,-7 2 0,3 5-638,13 9 0,9 7 0,-2 0 0,-5-5 1,-1 0 0,1 2 81,-6-8 0,2 3 0,0 0 0,1-1 0,1 0 0,1-1 0,0 0 0,-4-3-82,3 7 0,-4-2 0,1-4 0,-2-5 0,1-2 0,-4-3-135,4 6 1,-3-5 297,-6-8 0,-1-1 165,1 1 0,-2-1 0,12 14 983,-21-21 0,-10-14 0,-10-9 0,-7-9 0,-35-21 0,-42-46-1238,20 18 1,-10-6-1,2 0 255,10 3 0,2 1 0,-4-3 0,-5-1 0,-5-3 0,0 1 0,7 4 0,-10-14 0,3 1 0,3 5 0,-4-2 0,9 5-450,12 9 1,4 0 449,-24-22 0,3 3-495,-1-1 495,25 25 0,2 2 0,-9-9 0,15 15 983,16 16 0,12 28 0,54 62-711,-6-1 1,8 11-601,1-8 0,5 5 0,1 1 0,-4-1 0,0 0 0,3 4 82,-4-7 0,1 4 0,2 0 0,-2-1 106,-4-7 1,-2 0 0,1-1 0,-2-1 139,-3-5 0,-1-2 0,0 1 0,1 0-246,5 7 0,2 3 0,-2-3 0,-7-11-148,-1-1 0,-3-5 97,0-1 1,3 4 0,-7-8 296,12 25-81,8 4 81,-27-30 983,-10-23 0,-38-39 0,-35-46-492,11 10 1,-5-6-539,6 5 1,-3-4-1,0-2 47,-5-5 0,0-2 0,2 1 0,8 9 0,2 1 0,-4-5 0,-4-6 0,-6-6 0,2 1 0,6 7 0,0-8 0,1-1 0,4 8 0,-6-7 0,1 0 0,6 5 0,-4-20 0,5 2-328,7 14 0,-1-3 0,3 2 116,-10-27 0,4 6-280,10 20 0,2 2 489,3 1 1,2 3-505,-9-29 507,10 31 0,2-1 0,2 9 0,1 3 0,-14-38 983,10 18 0,-2 23 0,-1-6 0,1 7 0,0 7 0,5 14 0,2 2-267,4 12-623,3 2-93,6 66 0,37 24 0,-15-10 0,3 4-492,8-11 0,3-1 134,2 8 0,-1-5 358,-12-22 0,-1-3-205,7 10 1,-1-1 204,11 14 0,-1-6 0,-14-16 0,-11-20 0,-20-32 0,-42-64 0,6 14 0,-5-7-328,0 2 0,-3-4 0,0 1 309,6 9 0,1 2 1,-2-2 18,-11-12 0,-2-1 0,5 6 0,7 7 0,1 3-460,-21-23 1,0 3 459,25 28 0,1 2 0,-8-9 0,0 1 0,-18-20 0,16 20 0,20 20 0,14 17 0,24 9 0,38 39 0,-2-2 0,6 5-363,18 19 0,6 5 363,-11-14 0,4 2 0,2 1-246,-10-6 0,2 0 0,1 1 0,0-1 0,4 0 0,2 0 0,-1-1 0,-2-1 54,12 8 0,-2-1 0,-4-2-136,-10-7 0,-3-2 0,-2-1 100,16 8 1,-3-3-182,-12-6 1,0-1 408,4-1 0,-3-2 491,-12-6 1,-5-4 491,10 1 0,-14-11 0,-20-8 0,-9-49 0,-20-41-492,-11 9 1,-6-6-579,2 8 0,-5-1 87,0 12 0,-5-3 0,0 4 0,-10-15 0,1 3-492,4 6 0,-1 1 177,-7-5 0,0 4-177,18 22 0,1 1 446,-10-6 0,1 1-17,-8-23 63,5 21 983,21 22 0,3 12 0,12 8 0,7 11 0,38 0-856,18 29 1,26 24 0,14 12-1,-2 0 1,-15-14-128,-13-14 0,-8-6 0,9 7-164,0 5 0,11 8 0,6 5 0,-2 0 0,-10-6 0,-17-11-328,-5-3 0,-11-7-492,20 6 366,-23-8 618,-14-15 0,-96-78 0,31 25 0,-5-5-328,-9-4 0,-7-5 0,3 0-164,-7-16 0,1 1 400,11 19 1,-2-1 0,6 4 91,10 2 0,2 1-355,-21-13 1,4 2 354,1-15 983,-10-1 0,27 24-7,13 17-976,15 18 983,5 2 0,18 11 0,36 0-356,41 26-627,-23-3 0,3 5-492,-5 4 0,0 3 0,19 11 0,-4-1 423,-30-16 1,-1-1-338,18 11 0,-2-1 406,13 5-86,5 6 86,-29-15 0,-20-13 0,-17-7 983,-48-8 0,-43-36-923,3 0 1,-7-7-389,15 4 0,0-3 0,1-2 10,-18-17 1,4-1 317,2 7 0,5 0-492,15 4 0,2 1 413,2 8 0,1 1-64,1-4 1,2 3 142,-23-17 0,28 17 0,20 14 983,23 15 0,61 47-805,-15 0 0,5 8-506,-3-1 0,4 6 0,2 2 0,7 7 0,3 3 0,-5-1 29,-10-6 0,-3-1 0,0 0-29,-1-6 0,-1 0 0,-3-2 183,10 14 0,-5-2 145,-7-10 0,-1-1-139,3 2 0,-2-3 139,18 22 0,-27-26 0,-13-17 983,-13-10 0,-26-8 0,-22-24 0,-39-22-492,30 13 1,1-4-110,5 2 1,2-1-383,-5 0 0,1 1 0,-20-21 0,0 1 0,4 7 0,23 9 0,9 11 0,13 5 0,7 9 0,31 39 0,5 4 0,4 2 0,1 2 467,12 14-467,13 10 0,-22-26 0,-1 0 0,-5-8 0,-17-14 0,3-2 0,-11-7 0,-40-17 0,-8-14 0,-1-1 0,-1-3 0,-22-27 0,25 23 0,1 0 0,-17-20 0,-4 4 0,14 9 0,12 7 0,11 11 0,11 5 0,8 9 0,4 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CBC925-0977-EC46-8BC7-A4A9789BA18F}" type="datetimeFigureOut">
              <a:rPr lang="en-US" smtClean="0"/>
              <a:t>7/4/23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C8800-E72C-E241-BAAF-0DB432AF3992}" type="slidenum">
              <a:rPr lang="en-US" smtClean="0"/>
              <a:t>‹#›</a:t>
            </a:fld>
            <a:endParaRPr lang="en-US"/>
          </a:p>
        </p:txBody>
      </p:sp>
    </p:spTree>
    <p:extLst>
      <p:ext uri="{BB962C8B-B14F-4D97-AF65-F5344CB8AC3E}">
        <p14:creationId xmlns:p14="http://schemas.microsoft.com/office/powerpoint/2010/main" val="461691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Distribution might be complicated, it might be computationally</a:t>
            </a:r>
            <a:r>
              <a:rPr lang="en-US" baseline="0" dirty="0"/>
              <a:t> prohibitive to </a:t>
            </a:r>
            <a:r>
              <a:rPr lang="en-US" baseline="0" dirty="0" err="1"/>
              <a:t>characterise</a:t>
            </a:r>
            <a:r>
              <a:rPr lang="en-US" baseline="0" dirty="0"/>
              <a:t> the whole thing</a:t>
            </a:r>
            <a:endParaRPr lang="en-US" dirty="0"/>
          </a:p>
        </p:txBody>
      </p:sp>
      <p:sp>
        <p:nvSpPr>
          <p:cNvPr id="4" name="Slide Number Placeholder 3"/>
          <p:cNvSpPr>
            <a:spLocks noGrp="1"/>
          </p:cNvSpPr>
          <p:nvPr>
            <p:ph type="sldNum" sz="quarter" idx="10"/>
          </p:nvPr>
        </p:nvSpPr>
        <p:spPr/>
        <p:txBody>
          <a:bodyPr/>
          <a:lstStyle/>
          <a:p>
            <a:fld id="{52CC8800-E72C-E241-BAAF-0DB432AF3992}" type="slidenum">
              <a:rPr lang="en-US" smtClean="0"/>
              <a:t>8</a:t>
            </a:fld>
            <a:endParaRPr lang="en-US"/>
          </a:p>
        </p:txBody>
      </p:sp>
    </p:spTree>
    <p:extLst>
      <p:ext uri="{BB962C8B-B14F-4D97-AF65-F5344CB8AC3E}">
        <p14:creationId xmlns:p14="http://schemas.microsoft.com/office/powerpoint/2010/main" val="1221713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avoid intimidation</a:t>
            </a:r>
          </a:p>
        </p:txBody>
      </p:sp>
      <p:sp>
        <p:nvSpPr>
          <p:cNvPr id="4" name="Slide Number Placeholder 3"/>
          <p:cNvSpPr>
            <a:spLocks noGrp="1"/>
          </p:cNvSpPr>
          <p:nvPr>
            <p:ph type="sldNum" sz="quarter" idx="10"/>
          </p:nvPr>
        </p:nvSpPr>
        <p:spPr/>
        <p:txBody>
          <a:bodyPr/>
          <a:lstStyle/>
          <a:p>
            <a:fld id="{52CC8800-E72C-E241-BAAF-0DB432AF3992}" type="slidenum">
              <a:rPr lang="en-US" smtClean="0"/>
              <a:t>29</a:t>
            </a:fld>
            <a:endParaRPr lang="en-US"/>
          </a:p>
        </p:txBody>
      </p:sp>
    </p:spTree>
    <p:extLst>
      <p:ext uri="{BB962C8B-B14F-4D97-AF65-F5344CB8AC3E}">
        <p14:creationId xmlns:p14="http://schemas.microsoft.com/office/powerpoint/2010/main" val="3056612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freezing &amp; reporting versus a single particle</a:t>
            </a:r>
          </a:p>
        </p:txBody>
      </p:sp>
      <p:sp>
        <p:nvSpPr>
          <p:cNvPr id="4" name="Slide Number Placeholder 3"/>
          <p:cNvSpPr>
            <a:spLocks noGrp="1"/>
          </p:cNvSpPr>
          <p:nvPr>
            <p:ph type="sldNum" sz="quarter" idx="5"/>
          </p:nvPr>
        </p:nvSpPr>
        <p:spPr/>
        <p:txBody>
          <a:bodyPr/>
          <a:lstStyle/>
          <a:p>
            <a:fld id="{52CC8800-E72C-E241-BAAF-0DB432AF3992}" type="slidenum">
              <a:rPr lang="en-US" smtClean="0"/>
              <a:t>31</a:t>
            </a:fld>
            <a:endParaRPr lang="en-US"/>
          </a:p>
        </p:txBody>
      </p:sp>
    </p:spTree>
    <p:extLst>
      <p:ext uri="{BB962C8B-B14F-4D97-AF65-F5344CB8AC3E}">
        <p14:creationId xmlns:p14="http://schemas.microsoft.com/office/powerpoint/2010/main" val="123533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steps first</a:t>
            </a:r>
          </a:p>
        </p:txBody>
      </p:sp>
      <p:sp>
        <p:nvSpPr>
          <p:cNvPr id="4" name="Slide Number Placeholder 3"/>
          <p:cNvSpPr>
            <a:spLocks noGrp="1"/>
          </p:cNvSpPr>
          <p:nvPr>
            <p:ph type="sldNum" sz="quarter" idx="10"/>
          </p:nvPr>
        </p:nvSpPr>
        <p:spPr/>
        <p:txBody>
          <a:bodyPr/>
          <a:lstStyle/>
          <a:p>
            <a:fld id="{52CC8800-E72C-E241-BAAF-0DB432AF3992}" type="slidenum">
              <a:rPr lang="en-US" smtClean="0"/>
              <a:t>40</a:t>
            </a:fld>
            <a:endParaRPr lang="en-US"/>
          </a:p>
        </p:txBody>
      </p:sp>
    </p:spTree>
    <p:extLst>
      <p:ext uri="{BB962C8B-B14F-4D97-AF65-F5344CB8AC3E}">
        <p14:creationId xmlns:p14="http://schemas.microsoft.com/office/powerpoint/2010/main" val="1454323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Distribution might be complicated, it might be computationally</a:t>
            </a:r>
            <a:r>
              <a:rPr lang="en-US" baseline="0" dirty="0"/>
              <a:t> prohibitive to </a:t>
            </a:r>
            <a:r>
              <a:rPr lang="en-US" baseline="0" dirty="0" err="1"/>
              <a:t>characterise</a:t>
            </a:r>
            <a:r>
              <a:rPr lang="en-US" baseline="0" dirty="0"/>
              <a:t> the whole thing</a:t>
            </a:r>
            <a:endParaRPr lang="en-US" dirty="0"/>
          </a:p>
        </p:txBody>
      </p:sp>
      <p:sp>
        <p:nvSpPr>
          <p:cNvPr id="4" name="Slide Number Placeholder 3"/>
          <p:cNvSpPr>
            <a:spLocks noGrp="1"/>
          </p:cNvSpPr>
          <p:nvPr>
            <p:ph type="sldNum" sz="quarter" idx="10"/>
          </p:nvPr>
        </p:nvSpPr>
        <p:spPr/>
        <p:txBody>
          <a:bodyPr/>
          <a:lstStyle/>
          <a:p>
            <a:fld id="{52CC8800-E72C-E241-BAAF-0DB432AF3992}" type="slidenum">
              <a:rPr lang="en-US" smtClean="0"/>
              <a:t>9</a:t>
            </a:fld>
            <a:endParaRPr lang="en-US"/>
          </a:p>
        </p:txBody>
      </p:sp>
    </p:spTree>
    <p:extLst>
      <p:ext uri="{BB962C8B-B14F-4D97-AF65-F5344CB8AC3E}">
        <p14:creationId xmlns:p14="http://schemas.microsoft.com/office/powerpoint/2010/main" val="36332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Distribution might be complicated, it might be computationally</a:t>
            </a:r>
            <a:r>
              <a:rPr lang="en-US" baseline="0" dirty="0"/>
              <a:t> prohibitive to </a:t>
            </a:r>
            <a:r>
              <a:rPr lang="en-US" baseline="0" dirty="0" err="1"/>
              <a:t>characterise</a:t>
            </a:r>
            <a:r>
              <a:rPr lang="en-US" baseline="0" dirty="0"/>
              <a:t> the whole thing</a:t>
            </a:r>
            <a:endParaRPr lang="en-US" dirty="0"/>
          </a:p>
        </p:txBody>
      </p:sp>
      <p:sp>
        <p:nvSpPr>
          <p:cNvPr id="4" name="Slide Number Placeholder 3"/>
          <p:cNvSpPr>
            <a:spLocks noGrp="1"/>
          </p:cNvSpPr>
          <p:nvPr>
            <p:ph type="sldNum" sz="quarter" idx="10"/>
          </p:nvPr>
        </p:nvSpPr>
        <p:spPr/>
        <p:txBody>
          <a:bodyPr/>
          <a:lstStyle/>
          <a:p>
            <a:fld id="{52CC8800-E72C-E241-BAAF-0DB432AF3992}" type="slidenum">
              <a:rPr lang="en-US" smtClean="0"/>
              <a:t>12</a:t>
            </a:fld>
            <a:endParaRPr lang="en-US"/>
          </a:p>
        </p:txBody>
      </p:sp>
    </p:spTree>
    <p:extLst>
      <p:ext uri="{BB962C8B-B14F-4D97-AF65-F5344CB8AC3E}">
        <p14:creationId xmlns:p14="http://schemas.microsoft.com/office/powerpoint/2010/main" val="3931385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avoid intimidation</a:t>
            </a:r>
          </a:p>
        </p:txBody>
      </p:sp>
      <p:sp>
        <p:nvSpPr>
          <p:cNvPr id="4" name="Slide Number Placeholder 3"/>
          <p:cNvSpPr>
            <a:spLocks noGrp="1"/>
          </p:cNvSpPr>
          <p:nvPr>
            <p:ph type="sldNum" sz="quarter" idx="10"/>
          </p:nvPr>
        </p:nvSpPr>
        <p:spPr/>
        <p:txBody>
          <a:bodyPr/>
          <a:lstStyle/>
          <a:p>
            <a:fld id="{52CC8800-E72C-E241-BAAF-0DB432AF3992}" type="slidenum">
              <a:rPr lang="en-US" smtClean="0"/>
              <a:t>20</a:t>
            </a:fld>
            <a:endParaRPr lang="en-US"/>
          </a:p>
        </p:txBody>
      </p:sp>
    </p:spTree>
    <p:extLst>
      <p:ext uri="{BB962C8B-B14F-4D97-AF65-F5344CB8AC3E}">
        <p14:creationId xmlns:p14="http://schemas.microsoft.com/office/powerpoint/2010/main" val="1955327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steps first</a:t>
            </a:r>
          </a:p>
        </p:txBody>
      </p:sp>
      <p:sp>
        <p:nvSpPr>
          <p:cNvPr id="4" name="Slide Number Placeholder 3"/>
          <p:cNvSpPr>
            <a:spLocks noGrp="1"/>
          </p:cNvSpPr>
          <p:nvPr>
            <p:ph type="sldNum" sz="quarter" idx="10"/>
          </p:nvPr>
        </p:nvSpPr>
        <p:spPr/>
        <p:txBody>
          <a:bodyPr/>
          <a:lstStyle/>
          <a:p>
            <a:fld id="{52CC8800-E72C-E241-BAAF-0DB432AF3992}" type="slidenum">
              <a:rPr lang="en-US" smtClean="0"/>
              <a:t>21</a:t>
            </a:fld>
            <a:endParaRPr lang="en-US"/>
          </a:p>
        </p:txBody>
      </p:sp>
    </p:spTree>
    <p:extLst>
      <p:ext uri="{BB962C8B-B14F-4D97-AF65-F5344CB8AC3E}">
        <p14:creationId xmlns:p14="http://schemas.microsoft.com/office/powerpoint/2010/main" val="425234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CC8800-E72C-E241-BAAF-0DB432AF3992}" type="slidenum">
              <a:rPr lang="en-US" smtClean="0"/>
              <a:t>22</a:t>
            </a:fld>
            <a:endParaRPr lang="en-US"/>
          </a:p>
        </p:txBody>
      </p:sp>
    </p:spTree>
    <p:extLst>
      <p:ext uri="{BB962C8B-B14F-4D97-AF65-F5344CB8AC3E}">
        <p14:creationId xmlns:p14="http://schemas.microsoft.com/office/powerpoint/2010/main" val="4052584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CC8800-E72C-E241-BAAF-0DB432AF3992}" type="slidenum">
              <a:rPr lang="en-US" smtClean="0"/>
              <a:t>23</a:t>
            </a:fld>
            <a:endParaRPr lang="en-US"/>
          </a:p>
        </p:txBody>
      </p:sp>
    </p:spTree>
    <p:extLst>
      <p:ext uri="{BB962C8B-B14F-4D97-AF65-F5344CB8AC3E}">
        <p14:creationId xmlns:p14="http://schemas.microsoft.com/office/powerpoint/2010/main" val="1294699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CC8800-E72C-E241-BAAF-0DB432AF3992}" type="slidenum">
              <a:rPr lang="en-US" smtClean="0"/>
              <a:t>24</a:t>
            </a:fld>
            <a:endParaRPr lang="en-US"/>
          </a:p>
        </p:txBody>
      </p:sp>
    </p:spTree>
    <p:extLst>
      <p:ext uri="{BB962C8B-B14F-4D97-AF65-F5344CB8AC3E}">
        <p14:creationId xmlns:p14="http://schemas.microsoft.com/office/powerpoint/2010/main" val="1783845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a:t>
            </a:r>
            <a:r>
              <a:rPr lang="mr-IN" dirty="0"/>
              <a:t>–</a:t>
            </a:r>
            <a:r>
              <a:rPr lang="en-US" dirty="0"/>
              <a:t> for understanding. Rest of lecture is zooming out to show why it works, following the historical exposition.</a:t>
            </a:r>
          </a:p>
        </p:txBody>
      </p:sp>
      <p:sp>
        <p:nvSpPr>
          <p:cNvPr id="4" name="Slide Number Placeholder 3"/>
          <p:cNvSpPr>
            <a:spLocks noGrp="1"/>
          </p:cNvSpPr>
          <p:nvPr>
            <p:ph type="sldNum" sz="quarter" idx="10"/>
          </p:nvPr>
        </p:nvSpPr>
        <p:spPr/>
        <p:txBody>
          <a:bodyPr/>
          <a:lstStyle/>
          <a:p>
            <a:fld id="{52CC8800-E72C-E241-BAAF-0DB432AF3992}" type="slidenum">
              <a:rPr lang="en-US" smtClean="0"/>
              <a:t>27</a:t>
            </a:fld>
            <a:endParaRPr lang="en-US"/>
          </a:p>
        </p:txBody>
      </p:sp>
    </p:spTree>
    <p:extLst>
      <p:ext uri="{BB962C8B-B14F-4D97-AF65-F5344CB8AC3E}">
        <p14:creationId xmlns:p14="http://schemas.microsoft.com/office/powerpoint/2010/main" val="1870651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7/4/23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7/4/23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7/4/23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7/4/23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7/4/23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7/4/23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7/4/23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7/4/23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7/4/23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7/4/23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7/4/23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7/4/23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emf"/><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4.gif"/><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gif"/><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0.png"/><Relationship Id="rId5" Type="http://schemas.openxmlformats.org/officeDocument/2006/relationships/image" Target="../media/image30.png"/><Relationship Id="rId4" Type="http://schemas.openxmlformats.org/officeDocument/2006/relationships/image" Target="../media/image110.png"/></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5.sv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svg"/></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60.png"/><Relationship Id="rId7" Type="http://schemas.openxmlformats.org/officeDocument/2006/relationships/image" Target="../media/image190.png"/><Relationship Id="rId2" Type="http://schemas.openxmlformats.org/officeDocument/2006/relationships/image" Target="../media/image38.gif"/><Relationship Id="rId1" Type="http://schemas.openxmlformats.org/officeDocument/2006/relationships/slideLayout" Target="../slideLayouts/slideLayout6.xml"/><Relationship Id="rId6" Type="http://schemas.openxmlformats.org/officeDocument/2006/relationships/image" Target="../media/image40.gif"/><Relationship Id="rId5" Type="http://schemas.openxmlformats.org/officeDocument/2006/relationships/image" Target="../media/image30.png"/><Relationship Id="rId4" Type="http://schemas.openxmlformats.org/officeDocument/2006/relationships/image" Target="../media/image39.gif"/></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40.png"/><Relationship Id="rId5" Type="http://schemas.openxmlformats.org/officeDocument/2006/relationships/image" Target="../media/image45.emf"/><Relationship Id="rId4" Type="http://schemas.openxmlformats.org/officeDocument/2006/relationships/image" Target="../media/image44.emf"/></Relationships>
</file>

<file path=ppt/slides/_rels/slide2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27.emf"/><Relationship Id="rId1" Type="http://schemas.openxmlformats.org/officeDocument/2006/relationships/slideLayout" Target="../slideLayouts/slideLayout6.xml"/><Relationship Id="rId5" Type="http://schemas.openxmlformats.org/officeDocument/2006/relationships/image" Target="../media/image120.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38.gif"/><Relationship Id="rId1" Type="http://schemas.openxmlformats.org/officeDocument/2006/relationships/slideLayout" Target="../slideLayouts/slideLayout6.xml"/><Relationship Id="rId4" Type="http://schemas.openxmlformats.org/officeDocument/2006/relationships/image" Target="../media/image26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47.emf"/><Relationship Id="rId1" Type="http://schemas.openxmlformats.org/officeDocument/2006/relationships/slideLayout" Target="../slideLayouts/slideLayout7.xml"/><Relationship Id="rId4" Type="http://schemas.openxmlformats.org/officeDocument/2006/relationships/image" Target="../media/image280.png"/></Relationships>
</file>

<file path=ppt/slides/_rels/slide3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48.emf"/><Relationship Id="rId1" Type="http://schemas.openxmlformats.org/officeDocument/2006/relationships/slideLayout" Target="../slideLayouts/slideLayout7.xml"/><Relationship Id="rId4" Type="http://schemas.openxmlformats.org/officeDocument/2006/relationships/image" Target="../media/image280.pn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gif"/><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49.gif"/><Relationship Id="rId1" Type="http://schemas.openxmlformats.org/officeDocument/2006/relationships/slideLayout" Target="../slideLayouts/slideLayout6.xml"/><Relationship Id="rId4" Type="http://schemas.openxmlformats.org/officeDocument/2006/relationships/image" Target="../media/image320.png"/></Relationships>
</file>

<file path=ppt/slides/_rels/slide37.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50.gif"/><Relationship Id="rId1" Type="http://schemas.openxmlformats.org/officeDocument/2006/relationships/slideLayout" Target="../slideLayouts/slideLayout6.xml"/><Relationship Id="rId4" Type="http://schemas.openxmlformats.org/officeDocument/2006/relationships/image" Target="../media/image320.png"/></Relationships>
</file>

<file path=ppt/slides/_rels/slide38.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20.png"/><Relationship Id="rId5" Type="http://schemas.openxmlformats.org/officeDocument/2006/relationships/image" Target="../media/image30.png"/><Relationship Id="rId4" Type="http://schemas.openxmlformats.org/officeDocument/2006/relationships/image" Target="../media/image110.png"/></Relationships>
</file>

<file path=ppt/slides/_rels/slide4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27.emf"/><Relationship Id="rId1" Type="http://schemas.openxmlformats.org/officeDocument/2006/relationships/slideLayout" Target="../slideLayouts/slideLayout6.xml"/><Relationship Id="rId5" Type="http://schemas.openxmlformats.org/officeDocument/2006/relationships/image" Target="../media/image120.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0.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0.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Characterising </a:t>
            </a:r>
            <a:br>
              <a:rPr lang="en-GB" dirty="0"/>
            </a:br>
            <a:r>
              <a:rPr lang="en-GB" dirty="0"/>
              <a:t>a posterior distribution</a:t>
            </a:r>
          </a:p>
        </p:txBody>
      </p:sp>
      <p:sp>
        <p:nvSpPr>
          <p:cNvPr id="3" name="Subtitle 2"/>
          <p:cNvSpPr>
            <a:spLocks noGrp="1"/>
          </p:cNvSpPr>
          <p:nvPr>
            <p:ph type="subTitle" idx="1"/>
          </p:nvPr>
        </p:nvSpPr>
        <p:spPr>
          <a:xfrm>
            <a:off x="1371600" y="4013200"/>
            <a:ext cx="6400800" cy="1752600"/>
          </a:xfrm>
        </p:spPr>
        <p:txBody>
          <a:bodyPr>
            <a:normAutofit/>
          </a:bodyPr>
          <a:lstStyle/>
          <a:p>
            <a:r>
              <a:rPr lang="en-GB" dirty="0"/>
              <a:t>Model Fitting and Inference for</a:t>
            </a:r>
          </a:p>
          <a:p>
            <a:r>
              <a:rPr lang="en-GB" dirty="0"/>
              <a:t>Infectious Disease Dynamics</a:t>
            </a:r>
          </a:p>
          <a:p>
            <a:r>
              <a:rPr lang="en-GB" dirty="0"/>
              <a:t>short course</a:t>
            </a:r>
          </a:p>
        </p:txBody>
      </p:sp>
    </p:spTree>
    <p:extLst>
      <p:ext uri="{BB962C8B-B14F-4D97-AF65-F5344CB8AC3E}">
        <p14:creationId xmlns:p14="http://schemas.microsoft.com/office/powerpoint/2010/main" val="2799219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Method 2: Rejection sampling</a:t>
            </a:r>
          </a:p>
        </p:txBody>
      </p:sp>
      <p:pic>
        <p:nvPicPr>
          <p:cNvPr id="4" name="Picture 3" descr="MCMC_curv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7158" y="1608667"/>
            <a:ext cx="6283641" cy="4717284"/>
          </a:xfrm>
          <a:prstGeom prst="rect">
            <a:avLst/>
          </a:prstGeom>
        </p:spPr>
      </p:pic>
      <p:sp>
        <p:nvSpPr>
          <p:cNvPr id="5" name="Oval 4"/>
          <p:cNvSpPr/>
          <p:nvPr/>
        </p:nvSpPr>
        <p:spPr>
          <a:xfrm>
            <a:off x="4669105" y="4379416"/>
            <a:ext cx="144000" cy="144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a:off x="2387600" y="4447148"/>
            <a:ext cx="5113867" cy="0"/>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4736837" y="1761067"/>
            <a:ext cx="0" cy="3894667"/>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060460" y="2584514"/>
            <a:ext cx="144000" cy="144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 name="Content Placeholder 2"/>
              <p:cNvSpPr txBox="1">
                <a:spLocks/>
              </p:cNvSpPr>
              <p:nvPr/>
            </p:nvSpPr>
            <p:spPr>
              <a:xfrm>
                <a:off x="4734560" y="6046987"/>
                <a:ext cx="325120" cy="411982"/>
              </a:xfrm>
              <a:prstGeom prst="rect">
                <a:avLst/>
              </a:prstGeom>
              <a:solidFill>
                <a:schemeClr val="bg1"/>
              </a:solidFill>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
                    </m:oMathParaPr>
                    <m:oMath xmlns:m="http://schemas.openxmlformats.org/officeDocument/2006/math">
                      <m:r>
                        <a:rPr lang="en-US" sz="2400" i="1" smtClean="0">
                          <a:latin typeface="Cambria Math" charset="0"/>
                          <a:ea typeface="Cambria Math" charset="0"/>
                          <a:cs typeface="Cambria Math" charset="0"/>
                        </a:rPr>
                        <m:t>𝜃</m:t>
                      </m:r>
                    </m:oMath>
                  </m:oMathPara>
                </a14:m>
                <a:endParaRPr lang="en-US" sz="2400" dirty="0"/>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4734560" y="6046987"/>
                <a:ext cx="325120" cy="411982"/>
              </a:xfrm>
              <a:prstGeom prst="rect">
                <a:avLst/>
              </a:prstGeom>
              <a:blipFill rotWithShape="0">
                <a:blip r:embed="rId3"/>
                <a:stretch>
                  <a:fillRect l="-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p:cNvSpPr txBox="1">
                <a:spLocks/>
              </p:cNvSpPr>
              <p:nvPr/>
            </p:nvSpPr>
            <p:spPr>
              <a:xfrm rot="16200000">
                <a:off x="1149476" y="3534283"/>
                <a:ext cx="738889" cy="416560"/>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Group"/>
                    </m:oMathParaPr>
                    <m:oMath xmlns:m="http://schemas.openxmlformats.org/officeDocument/2006/math">
                      <m:r>
                        <a:rPr lang="en-US" sz="2000" b="0" i="1" smtClean="0">
                          <a:latin typeface="Cambria Math" charset="0"/>
                          <a:ea typeface="Cambria Math" charset="0"/>
                          <a:cs typeface="Cambria Math" charset="0"/>
                        </a:rPr>
                        <m:t>𝑓</m:t>
                      </m:r>
                      <m:d>
                        <m:dPr>
                          <m:ctrlPr>
                            <a:rPr lang="en-US" sz="2000" b="0" i="1" smtClean="0">
                              <a:latin typeface="Cambria Math" panose="02040503050406030204" pitchFamily="18" charset="0"/>
                              <a:ea typeface="Cambria Math" charset="0"/>
                              <a:cs typeface="Cambria Math" charset="0"/>
                            </a:rPr>
                          </m:ctrlPr>
                        </m:dPr>
                        <m:e>
                          <m:r>
                            <a:rPr lang="en-US" sz="2000" b="0" i="1" smtClean="0">
                              <a:latin typeface="Cambria Math" charset="0"/>
                              <a:ea typeface="Cambria Math" charset="0"/>
                              <a:cs typeface="Cambria Math" charset="0"/>
                            </a:rPr>
                            <m:t>𝜃</m:t>
                          </m:r>
                        </m:e>
                      </m:d>
                    </m:oMath>
                  </m:oMathPara>
                </a14:m>
                <a:endParaRPr lang="en-US" sz="2000" b="0" dirty="0">
                  <a:ea typeface="Cambria Math" charset="0"/>
                  <a:cs typeface="Cambria Math" charset="0"/>
                </a:endParaRPr>
              </a:p>
              <a:p>
                <a:pPr marL="0" indent="0" algn="ctr" defTabSz="914400">
                  <a:spcBef>
                    <a:spcPts val="0"/>
                  </a:spcBef>
                  <a:buFontTx/>
                  <a:buNone/>
                </a:pPr>
                <a:endParaRPr lang="en-US" sz="2400" dirty="0"/>
              </a:p>
            </p:txBody>
          </p:sp>
        </mc:Choice>
        <mc:Fallback xmlns="">
          <p:sp>
            <p:nvSpPr>
              <p:cNvPr id="10" name="Content Placeholder 2"/>
              <p:cNvSpPr txBox="1">
                <a:spLocks noRot="1" noChangeAspect="1" noMove="1" noResize="1" noEditPoints="1" noAdjustHandles="1" noChangeArrowheads="1" noChangeShapeType="1" noTextEdit="1"/>
              </p:cNvSpPr>
              <p:nvPr/>
            </p:nvSpPr>
            <p:spPr>
              <a:xfrm rot="16200000">
                <a:off x="1149476" y="3534283"/>
                <a:ext cx="738889" cy="416560"/>
              </a:xfrm>
              <a:prstGeom prst="rect">
                <a:avLst/>
              </a:prstGeom>
              <a:blipFill rotWithShape="0">
                <a:blip r:embed="rId4"/>
                <a:stretch>
                  <a:fillRect r="-14706" b="-4918"/>
                </a:stretch>
              </a:blipFill>
            </p:spPr>
            <p:txBody>
              <a:bodyPr/>
              <a:lstStyle/>
              <a:p>
                <a:r>
                  <a:rPr lang="en-US">
                    <a:noFill/>
                  </a:rPr>
                  <a:t> </a:t>
                </a:r>
              </a:p>
            </p:txBody>
          </p:sp>
        </mc:Fallback>
      </mc:AlternateContent>
    </p:spTree>
    <p:extLst>
      <p:ext uri="{BB962C8B-B14F-4D97-AF65-F5344CB8AC3E}">
        <p14:creationId xmlns:p14="http://schemas.microsoft.com/office/powerpoint/2010/main" val="423461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37"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5"/>
                                        </p:tgtEl>
                                        <p:attrNameLst>
                                          <p:attrName>fillcolor</p:attrName>
                                        </p:attrNameLst>
                                      </p:cBhvr>
                                      <p:to>
                                        <a:srgbClr val="FF9ACC"/>
                                      </p:to>
                                    </p:animClr>
                                    <p:set>
                                      <p:cBhvr>
                                        <p:cTn id="35" dur="2000" fill="hold"/>
                                        <p:tgtEl>
                                          <p:spTgt spid="5"/>
                                        </p:tgtEl>
                                        <p:attrNameLst>
                                          <p:attrName>fill.type</p:attrName>
                                        </p:attrNameLst>
                                      </p:cBhvr>
                                      <p:to>
                                        <p:strVal val="solid"/>
                                      </p:to>
                                    </p:set>
                                    <p:set>
                                      <p:cBhvr>
                                        <p:cTn id="36" dur="2000" fill="hold"/>
                                        <p:tgtEl>
                                          <p:spTgt spid="5"/>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2000" fill="hold"/>
                                        <p:tgtEl>
                                          <p:spTgt spid="12"/>
                                        </p:tgtEl>
                                        <p:attrNameLst>
                                          <p:attrName>fillcolor</p:attrName>
                                        </p:attrNameLst>
                                      </p:cBhvr>
                                      <p:to>
                                        <a:schemeClr val="bg1"/>
                                      </p:to>
                                    </p:animClr>
                                    <p:set>
                                      <p:cBhvr>
                                        <p:cTn id="41" dur="2000" fill="hold"/>
                                        <p:tgtEl>
                                          <p:spTgt spid="12"/>
                                        </p:tgtEl>
                                        <p:attrNameLst>
                                          <p:attrName>fill.type</p:attrName>
                                        </p:attrNameLst>
                                      </p:cBhvr>
                                      <p:to>
                                        <p:strVal val="solid"/>
                                      </p:to>
                                    </p:set>
                                    <p:set>
                                      <p:cBhvr>
                                        <p:cTn id="42"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Method 2: Rejection sampling</a:t>
            </a:r>
          </a:p>
        </p:txBody>
      </p:sp>
      <p:pic>
        <p:nvPicPr>
          <p:cNvPr id="3" name="Picture 2" descr="MCMC_darts_optimize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534" y="1417637"/>
            <a:ext cx="6581308" cy="4935981"/>
          </a:xfrm>
          <a:prstGeom prst="rect">
            <a:avLst/>
          </a:prstGeom>
        </p:spPr>
      </p:pic>
      <mc:AlternateContent xmlns:mc="http://schemas.openxmlformats.org/markup-compatibility/2006" xmlns:a14="http://schemas.microsoft.com/office/drawing/2010/main">
        <mc:Choice Requires="a14">
          <p:sp>
            <p:nvSpPr>
              <p:cNvPr id="4" name="Content Placeholder 2"/>
              <p:cNvSpPr txBox="1">
                <a:spLocks/>
              </p:cNvSpPr>
              <p:nvPr/>
            </p:nvSpPr>
            <p:spPr>
              <a:xfrm>
                <a:off x="4541520" y="6158747"/>
                <a:ext cx="325120" cy="411982"/>
              </a:xfrm>
              <a:prstGeom prst="rect">
                <a:avLst/>
              </a:prstGeom>
              <a:solidFill>
                <a:schemeClr val="bg1"/>
              </a:solidFill>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
                    </m:oMathParaPr>
                    <m:oMath xmlns:m="http://schemas.openxmlformats.org/officeDocument/2006/math">
                      <m:r>
                        <a:rPr lang="en-US" sz="2400" i="1" smtClean="0">
                          <a:latin typeface="Cambria Math" charset="0"/>
                          <a:ea typeface="Cambria Math" charset="0"/>
                          <a:cs typeface="Cambria Math" charset="0"/>
                        </a:rPr>
                        <m:t>𝜃</m:t>
                      </m:r>
                    </m:oMath>
                  </m:oMathPara>
                </a14:m>
                <a:endParaRPr lang="en-US" sz="2400"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4541520" y="6158747"/>
                <a:ext cx="325120" cy="411982"/>
              </a:xfrm>
              <a:prstGeom prst="rect">
                <a:avLst/>
              </a:prstGeom>
              <a:blipFill>
                <a:blip r:embed="rId3"/>
                <a:stretch>
                  <a:fillRect l="-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p:cNvSpPr txBox="1">
                <a:spLocks/>
              </p:cNvSpPr>
              <p:nvPr/>
            </p:nvSpPr>
            <p:spPr>
              <a:xfrm rot="16200000">
                <a:off x="814196" y="3534283"/>
                <a:ext cx="738889" cy="416560"/>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Group"/>
                    </m:oMathParaPr>
                    <m:oMath xmlns:m="http://schemas.openxmlformats.org/officeDocument/2006/math">
                      <m:r>
                        <a:rPr lang="en-US" sz="2000" b="0" i="1" smtClean="0">
                          <a:latin typeface="Cambria Math" charset="0"/>
                          <a:ea typeface="Cambria Math" charset="0"/>
                          <a:cs typeface="Cambria Math" charset="0"/>
                        </a:rPr>
                        <m:t>𝑓</m:t>
                      </m:r>
                      <m:d>
                        <m:dPr>
                          <m:ctrlPr>
                            <a:rPr lang="en-US" sz="2000" b="0" i="1" smtClean="0">
                              <a:latin typeface="Cambria Math" panose="02040503050406030204" pitchFamily="18" charset="0"/>
                              <a:ea typeface="Cambria Math" charset="0"/>
                              <a:cs typeface="Cambria Math" charset="0"/>
                            </a:rPr>
                          </m:ctrlPr>
                        </m:dPr>
                        <m:e>
                          <m:r>
                            <a:rPr lang="en-US" sz="2000" b="0" i="1" smtClean="0">
                              <a:latin typeface="Cambria Math" charset="0"/>
                              <a:ea typeface="Cambria Math" charset="0"/>
                              <a:cs typeface="Cambria Math" charset="0"/>
                            </a:rPr>
                            <m:t>𝜃</m:t>
                          </m:r>
                        </m:e>
                      </m:d>
                    </m:oMath>
                  </m:oMathPara>
                </a14:m>
                <a:endParaRPr lang="en-US" sz="2000" b="0" dirty="0">
                  <a:ea typeface="Cambria Math" charset="0"/>
                  <a:cs typeface="Cambria Math" charset="0"/>
                </a:endParaRPr>
              </a:p>
              <a:p>
                <a:pPr marL="0" indent="0" algn="ctr" defTabSz="914400">
                  <a:spcBef>
                    <a:spcPts val="0"/>
                  </a:spcBef>
                  <a:buFontTx/>
                  <a:buNone/>
                </a:pPr>
                <a:endParaRPr lang="en-US" sz="2400"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rot="16200000">
                <a:off x="814196" y="3534283"/>
                <a:ext cx="738889" cy="416560"/>
              </a:xfrm>
              <a:prstGeom prst="rect">
                <a:avLst/>
              </a:prstGeom>
              <a:blipFill>
                <a:blip r:embed="rId4"/>
                <a:stretch>
                  <a:fillRect r="-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F58925AE-88B7-B54E-A75F-6F9AA40E8925}"/>
                  </a:ext>
                </a:extLst>
              </p:cNvPr>
              <p:cNvSpPr txBox="1">
                <a:spLocks/>
              </p:cNvSpPr>
              <p:nvPr/>
            </p:nvSpPr>
            <p:spPr>
              <a:xfrm>
                <a:off x="5819784" y="1284619"/>
                <a:ext cx="4644887" cy="323658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FontTx/>
                  <a:buNone/>
                  <a:defRPr/>
                </a:pPr>
                <a:r>
                  <a:rPr lang="en-US" sz="2400" dirty="0"/>
                  <a:t>samples </a:t>
                </a:r>
                <a14:m>
                  <m:oMath xmlns:m="http://schemas.openxmlformats.org/officeDocument/2006/math">
                    <m:r>
                      <m:rPr>
                        <m:sty m:val="p"/>
                      </m:rPr>
                      <a:rPr lang="en-US" sz="2400" b="0" i="0" smtClean="0">
                        <a:latin typeface="Cambria Math" panose="02040503050406030204" pitchFamily="18" charset="0"/>
                      </a:rPr>
                      <m:t>s</m:t>
                    </m:r>
                    <m:r>
                      <a:rPr lang="en-US" sz="2400" b="0" i="0" smtClean="0">
                        <a:latin typeface="Cambria Math" panose="02040503050406030204" pitchFamily="18" charset="0"/>
                      </a:rPr>
                      <m:t>=</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𝜃</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𝜃</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oMath>
                </a14:m>
                <a:endParaRPr lang="en-US" sz="2400" dirty="0"/>
              </a:p>
              <a:p>
                <a:pPr marL="0" indent="0" defTabSz="914400">
                  <a:spcBef>
                    <a:spcPts val="0"/>
                  </a:spcBef>
                  <a:buFontTx/>
                  <a:buNone/>
                  <a:defRPr/>
                </a:pPr>
                <a:endParaRPr lang="en-US" sz="2400" dirty="0"/>
              </a:p>
              <a:p>
                <a:pPr marL="0" indent="0" defTabSz="914400">
                  <a:spcBef>
                    <a:spcPts val="0"/>
                  </a:spcBef>
                  <a:buFontTx/>
                  <a:buNone/>
                  <a:defRPr/>
                </a:pPr>
                <a:r>
                  <a:rPr lang="en-US" sz="2400" dirty="0"/>
                  <a:t>mean: </a:t>
                </a:r>
                <a:r>
                  <a:rPr lang="en-US" sz="2400" dirty="0">
                    <a:solidFill>
                      <a:schemeClr val="accent2"/>
                    </a:solidFill>
                    <a:latin typeface="Lucida Console" panose="020B0609040504020204" pitchFamily="49" charset="0"/>
                  </a:rPr>
                  <a:t>mean</a:t>
                </a:r>
                <a:r>
                  <a:rPr lang="en-US" sz="2400" dirty="0">
                    <a:latin typeface="Lucida Console" panose="020B0609040504020204" pitchFamily="49" charset="0"/>
                  </a:rPr>
                  <a:t>(</a:t>
                </a:r>
                <a:r>
                  <a:rPr lang="en-US" sz="2400" dirty="0">
                    <a:solidFill>
                      <a:schemeClr val="tx2"/>
                    </a:solidFill>
                    <a:latin typeface="Lucida Console" panose="020B0609040504020204" pitchFamily="49" charset="0"/>
                  </a:rPr>
                  <a:t>s</a:t>
                </a:r>
                <a:r>
                  <a:rPr lang="en-US" sz="2400" dirty="0">
                    <a:latin typeface="Lucida Console" panose="020B0609040504020204" pitchFamily="49" charset="0"/>
                  </a:rPr>
                  <a:t>)</a:t>
                </a:r>
              </a:p>
              <a:p>
                <a:pPr marL="0" indent="0" defTabSz="914400">
                  <a:spcBef>
                    <a:spcPts val="0"/>
                  </a:spcBef>
                  <a:buFontTx/>
                  <a:buNone/>
                  <a:defRPr/>
                </a:pPr>
                <a:r>
                  <a:rPr lang="en-US" sz="2400" dirty="0"/>
                  <a:t>median: </a:t>
                </a:r>
                <a:r>
                  <a:rPr lang="en-US" sz="2400" dirty="0">
                    <a:solidFill>
                      <a:schemeClr val="accent2"/>
                    </a:solidFill>
                    <a:latin typeface="Lucida Console" panose="020B0609040504020204" pitchFamily="49" charset="0"/>
                  </a:rPr>
                  <a:t>median</a:t>
                </a:r>
                <a:r>
                  <a:rPr lang="en-US" sz="2400" dirty="0">
                    <a:latin typeface="Lucida Console" panose="020B0609040504020204" pitchFamily="49" charset="0"/>
                  </a:rPr>
                  <a:t>(</a:t>
                </a:r>
                <a:r>
                  <a:rPr lang="en-US" sz="2400" dirty="0">
                    <a:solidFill>
                      <a:schemeClr val="tx2"/>
                    </a:solidFill>
                    <a:latin typeface="Lucida Console" panose="020B0609040504020204" pitchFamily="49" charset="0"/>
                  </a:rPr>
                  <a:t>s</a:t>
                </a:r>
                <a:r>
                  <a:rPr lang="en-US" sz="2400" dirty="0">
                    <a:latin typeface="Lucida Console" panose="020B0609040504020204" pitchFamily="49" charset="0"/>
                  </a:rPr>
                  <a:t>)</a:t>
                </a:r>
              </a:p>
              <a:p>
                <a:pPr marL="0" indent="0" defTabSz="914400">
                  <a:spcBef>
                    <a:spcPts val="0"/>
                  </a:spcBef>
                  <a:buFontTx/>
                  <a:buNone/>
                  <a:defRPr/>
                </a:pPr>
                <a:r>
                  <a:rPr lang="en-US" sz="2400" dirty="0"/>
                  <a:t>plot: </a:t>
                </a:r>
                <a:r>
                  <a:rPr lang="en-US" sz="2400" dirty="0" err="1">
                    <a:solidFill>
                      <a:schemeClr val="accent2"/>
                    </a:solidFill>
                    <a:latin typeface="Lucida Console" panose="020B0609040504020204" pitchFamily="49" charset="0"/>
                  </a:rPr>
                  <a:t>hist</a:t>
                </a:r>
                <a:r>
                  <a:rPr lang="en-US" sz="2400" dirty="0">
                    <a:latin typeface="Lucida Console" panose="020B0609040504020204" pitchFamily="49" charset="0"/>
                  </a:rPr>
                  <a:t>(</a:t>
                </a:r>
                <a:r>
                  <a:rPr lang="en-US" sz="2400" dirty="0">
                    <a:solidFill>
                      <a:schemeClr val="tx2"/>
                    </a:solidFill>
                    <a:latin typeface="Lucida Console" panose="020B0609040504020204" pitchFamily="49" charset="0"/>
                  </a:rPr>
                  <a:t>s</a:t>
                </a:r>
                <a:r>
                  <a:rPr lang="en-US" sz="2400" dirty="0">
                    <a:latin typeface="Lucida Console" panose="020B0609040504020204" pitchFamily="49" charset="0"/>
                  </a:rPr>
                  <a:t>)</a:t>
                </a:r>
              </a:p>
            </p:txBody>
          </p:sp>
        </mc:Choice>
        <mc:Fallback xmlns="">
          <p:sp>
            <p:nvSpPr>
              <p:cNvPr id="6" name="Content Placeholder 2">
                <a:extLst>
                  <a:ext uri="{FF2B5EF4-FFF2-40B4-BE49-F238E27FC236}">
                    <a16:creationId xmlns:a16="http://schemas.microsoft.com/office/drawing/2014/main" id="{F58925AE-88B7-B54E-A75F-6F9AA40E8925}"/>
                  </a:ext>
                </a:extLst>
              </p:cNvPr>
              <p:cNvSpPr txBox="1">
                <a:spLocks noRot="1" noChangeAspect="1" noMove="1" noResize="1" noEditPoints="1" noAdjustHandles="1" noChangeArrowheads="1" noChangeShapeType="1" noTextEdit="1"/>
              </p:cNvSpPr>
              <p:nvPr/>
            </p:nvSpPr>
            <p:spPr>
              <a:xfrm>
                <a:off x="5819784" y="1284619"/>
                <a:ext cx="4644887" cy="3236581"/>
              </a:xfrm>
              <a:prstGeom prst="rect">
                <a:avLst/>
              </a:prstGeom>
              <a:blipFill>
                <a:blip r:embed="rId5"/>
                <a:stretch>
                  <a:fillRect l="-1907" t="-1172"/>
                </a:stretch>
              </a:blipFill>
            </p:spPr>
            <p:txBody>
              <a:bodyPr/>
              <a:lstStyle/>
              <a:p>
                <a:r>
                  <a:rPr lang="en-US">
                    <a:noFill/>
                  </a:rPr>
                  <a:t> </a:t>
                </a:r>
              </a:p>
            </p:txBody>
          </p:sp>
        </mc:Fallback>
      </mc:AlternateContent>
    </p:spTree>
    <p:extLst>
      <p:ext uri="{BB962C8B-B14F-4D97-AF65-F5344CB8AC3E}">
        <p14:creationId xmlns:p14="http://schemas.microsoft.com/office/powerpoint/2010/main" val="2094542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GB" dirty="0"/>
              <a:t>Practical, part 1</a:t>
            </a:r>
          </a:p>
        </p:txBody>
      </p:sp>
      <p:grpSp>
        <p:nvGrpSpPr>
          <p:cNvPr id="4" name="Group 3">
            <a:extLst>
              <a:ext uri="{FF2B5EF4-FFF2-40B4-BE49-F238E27FC236}">
                <a16:creationId xmlns:a16="http://schemas.microsoft.com/office/drawing/2014/main" id="{1746D02B-AFFF-DC44-9BB5-CBD3907579B1}"/>
              </a:ext>
            </a:extLst>
          </p:cNvPr>
          <p:cNvGrpSpPr/>
          <p:nvPr/>
        </p:nvGrpSpPr>
        <p:grpSpPr>
          <a:xfrm>
            <a:off x="61435" y="1493839"/>
            <a:ext cx="4367297" cy="3306762"/>
            <a:chOff x="1264921" y="1608667"/>
            <a:chExt cx="6405878" cy="4850302"/>
          </a:xfrm>
        </p:grpSpPr>
        <p:grpSp>
          <p:nvGrpSpPr>
            <p:cNvPr id="3" name="Group 2">
              <a:extLst>
                <a:ext uri="{FF2B5EF4-FFF2-40B4-BE49-F238E27FC236}">
                  <a16:creationId xmlns:a16="http://schemas.microsoft.com/office/drawing/2014/main" id="{77EC2F09-BEFA-4E43-9DD9-D95A995C8274}"/>
                </a:ext>
              </a:extLst>
            </p:cNvPr>
            <p:cNvGrpSpPr/>
            <p:nvPr/>
          </p:nvGrpSpPr>
          <p:grpSpPr>
            <a:xfrm>
              <a:off x="1264921" y="1608667"/>
              <a:ext cx="6405878" cy="4717284"/>
              <a:chOff x="1264921" y="1608667"/>
              <a:chExt cx="6405878" cy="4717284"/>
            </a:xfrm>
          </p:grpSpPr>
          <p:pic>
            <p:nvPicPr>
              <p:cNvPr id="7" name="Picture 6" descr="MCMC_curv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158" y="1608667"/>
                <a:ext cx="6283641" cy="4717284"/>
              </a:xfrm>
              <a:prstGeom prst="rect">
                <a:avLst/>
              </a:prstGeom>
            </p:spPr>
          </p:pic>
          <mc:AlternateContent xmlns:mc="http://schemas.openxmlformats.org/markup-compatibility/2006" xmlns:a14="http://schemas.microsoft.com/office/drawing/2010/main">
            <mc:Choice Requires="a14">
              <p:sp>
                <p:nvSpPr>
                  <p:cNvPr id="8" name="Content Placeholder 2"/>
                  <p:cNvSpPr txBox="1">
                    <a:spLocks/>
                  </p:cNvSpPr>
                  <p:nvPr/>
                </p:nvSpPr>
                <p:spPr>
                  <a:xfrm rot="16200000">
                    <a:off x="-432874" y="3487958"/>
                    <a:ext cx="3812149" cy="416560"/>
                  </a:xfrm>
                  <a:prstGeom prst="rect">
                    <a:avLst/>
                  </a:prstGeom>
                  <a:solidFill>
                    <a:schemeClr val="bg1"/>
                  </a:solidFill>
                </p:spPr>
                <p:txBody>
                  <a:bodyPr vert="horz" lIns="91440" tIns="45720" rIns="91440" bIns="45720" rtlCol="0">
                    <a:normAutofit fontScale="4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Group"/>
                        </m:oMathParaPr>
                        <m:oMath xmlns:m="http://schemas.openxmlformats.org/officeDocument/2006/math">
                          <m:r>
                            <a:rPr lang="en-US" sz="2900" b="0" i="1" smtClean="0">
                              <a:latin typeface="Cambria Math" charset="0"/>
                              <a:ea typeface="Cambria Math" charset="0"/>
                              <a:cs typeface="Cambria Math" charset="0"/>
                            </a:rPr>
                            <m:t>𝑓</m:t>
                          </m:r>
                          <m:d>
                            <m:dPr>
                              <m:ctrlPr>
                                <a:rPr lang="en-US" sz="2900" b="0" i="1" smtClean="0">
                                  <a:latin typeface="Cambria Math" panose="02040503050406030204" pitchFamily="18" charset="0"/>
                                  <a:ea typeface="Cambria Math" charset="0"/>
                                  <a:cs typeface="Cambria Math" charset="0"/>
                                </a:rPr>
                              </m:ctrlPr>
                            </m:dPr>
                            <m:e>
                              <m:r>
                                <a:rPr lang="en-US" sz="2900" b="0" i="1" smtClean="0">
                                  <a:latin typeface="Cambria Math" charset="0"/>
                                  <a:ea typeface="Cambria Math" charset="0"/>
                                  <a:cs typeface="Cambria Math" charset="0"/>
                                </a:rPr>
                                <m:t>𝜃</m:t>
                              </m:r>
                            </m:e>
                          </m:d>
                        </m:oMath>
                      </m:oMathPara>
                    </a14:m>
                    <a:endParaRPr lang="en-US" sz="2900" b="0" dirty="0">
                      <a:ea typeface="Cambria Math" charset="0"/>
                      <a:cs typeface="Cambria Math" charset="0"/>
                    </a:endParaRPr>
                  </a:p>
                  <a:p>
                    <a:pPr marL="0" indent="0" algn="ctr" defTabSz="914400">
                      <a:spcBef>
                        <a:spcPts val="0"/>
                      </a:spcBef>
                      <a:buFontTx/>
                      <a:buNone/>
                    </a:pPr>
                    <a:endParaRPr lang="en-US" sz="2400" dirty="0"/>
                  </a:p>
                </p:txBody>
              </p:sp>
            </mc:Choice>
            <mc:Fallback xmlns="">
              <p:sp>
                <p:nvSpPr>
                  <p:cNvPr id="8" name="Content Placeholder 2"/>
                  <p:cNvSpPr txBox="1">
                    <a:spLocks noRot="1" noChangeAspect="1" noMove="1" noResize="1" noEditPoints="1" noAdjustHandles="1" noChangeArrowheads="1" noChangeShapeType="1" noTextEdit="1"/>
                  </p:cNvSpPr>
                  <p:nvPr/>
                </p:nvSpPr>
                <p:spPr>
                  <a:xfrm rot="16200000">
                    <a:off x="-432874" y="3487958"/>
                    <a:ext cx="3812149" cy="416560"/>
                  </a:xfrm>
                  <a:prstGeom prst="rect">
                    <a:avLst/>
                  </a:prstGeom>
                  <a:blipFill>
                    <a:blip r:embed="rId4"/>
                    <a:stretch>
                      <a:fillRect r="-8696"/>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967BBFC0-AE7D-224C-8AC8-810530341D30}"/>
                  </a:ext>
                </a:extLst>
              </p:cNvPr>
              <p:cNvCxnSpPr>
                <a:cxnSpLocks/>
              </p:cNvCxnSpPr>
              <p:nvPr/>
            </p:nvCxnSpPr>
            <p:spPr>
              <a:xfrm>
                <a:off x="2971800" y="5602313"/>
                <a:ext cx="0" cy="0"/>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11" name="Straight Arrow Connector 10">
                <a:extLst>
                  <a:ext uri="{FF2B5EF4-FFF2-40B4-BE49-F238E27FC236}">
                    <a16:creationId xmlns:a16="http://schemas.microsoft.com/office/drawing/2014/main" id="{2B7ACC8C-DB8C-5949-8C2B-726AE1D11218}"/>
                  </a:ext>
                </a:extLst>
              </p:cNvPr>
              <p:cNvCxnSpPr>
                <a:cxnSpLocks/>
              </p:cNvCxnSpPr>
              <p:nvPr/>
            </p:nvCxnSpPr>
            <p:spPr>
              <a:xfrm>
                <a:off x="3138488" y="5590385"/>
                <a:ext cx="0" cy="0"/>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12" name="Straight Arrow Connector 11">
                <a:extLst>
                  <a:ext uri="{FF2B5EF4-FFF2-40B4-BE49-F238E27FC236}">
                    <a16:creationId xmlns:a16="http://schemas.microsoft.com/office/drawing/2014/main" id="{88DE70D2-18DB-744F-955E-3B40FC7AA877}"/>
                  </a:ext>
                </a:extLst>
              </p:cNvPr>
              <p:cNvCxnSpPr>
                <a:cxnSpLocks/>
              </p:cNvCxnSpPr>
              <p:nvPr/>
            </p:nvCxnSpPr>
            <p:spPr>
              <a:xfrm flipV="1">
                <a:off x="3305176" y="5546361"/>
                <a:ext cx="0" cy="55952"/>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grpSp>
            <p:nvGrpSpPr>
              <p:cNvPr id="92" name="Group 91">
                <a:extLst>
                  <a:ext uri="{FF2B5EF4-FFF2-40B4-BE49-F238E27FC236}">
                    <a16:creationId xmlns:a16="http://schemas.microsoft.com/office/drawing/2014/main" id="{B08BD028-7648-C54A-B638-B773A0E70205}"/>
                  </a:ext>
                </a:extLst>
              </p:cNvPr>
              <p:cNvGrpSpPr/>
              <p:nvPr/>
            </p:nvGrpSpPr>
            <p:grpSpPr>
              <a:xfrm>
                <a:off x="3471864" y="2076138"/>
                <a:ext cx="3333760" cy="3526175"/>
                <a:chOff x="3471864" y="2076138"/>
                <a:chExt cx="3333760" cy="3526175"/>
              </a:xfrm>
            </p:grpSpPr>
            <p:cxnSp>
              <p:nvCxnSpPr>
                <p:cNvPr id="13" name="Straight Arrow Connector 12">
                  <a:extLst>
                    <a:ext uri="{FF2B5EF4-FFF2-40B4-BE49-F238E27FC236}">
                      <a16:creationId xmlns:a16="http://schemas.microsoft.com/office/drawing/2014/main" id="{C18D1AFB-383A-EE44-8BC4-E2A31EC011DD}"/>
                    </a:ext>
                  </a:extLst>
                </p:cNvPr>
                <p:cNvCxnSpPr>
                  <a:cxnSpLocks/>
                </p:cNvCxnSpPr>
                <p:nvPr/>
              </p:nvCxnSpPr>
              <p:spPr>
                <a:xfrm flipV="1">
                  <a:off x="3471864" y="5433934"/>
                  <a:ext cx="0" cy="168379"/>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14" name="Straight Arrow Connector 13">
                  <a:extLst>
                    <a:ext uri="{FF2B5EF4-FFF2-40B4-BE49-F238E27FC236}">
                      <a16:creationId xmlns:a16="http://schemas.microsoft.com/office/drawing/2014/main" id="{F2CFFA5F-F888-CD4F-B6AA-E19E53197A53}"/>
                    </a:ext>
                  </a:extLst>
                </p:cNvPr>
                <p:cNvCxnSpPr>
                  <a:cxnSpLocks/>
                </p:cNvCxnSpPr>
                <p:nvPr/>
              </p:nvCxnSpPr>
              <p:spPr>
                <a:xfrm flipV="1">
                  <a:off x="3638552" y="5231567"/>
                  <a:ext cx="0" cy="370746"/>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15" name="Straight Arrow Connector 14">
                  <a:extLst>
                    <a:ext uri="{FF2B5EF4-FFF2-40B4-BE49-F238E27FC236}">
                      <a16:creationId xmlns:a16="http://schemas.microsoft.com/office/drawing/2014/main" id="{CF8A1AE4-3108-3C49-BA25-566D5E14F037}"/>
                    </a:ext>
                  </a:extLst>
                </p:cNvPr>
                <p:cNvCxnSpPr>
                  <a:cxnSpLocks/>
                </p:cNvCxnSpPr>
                <p:nvPr/>
              </p:nvCxnSpPr>
              <p:spPr>
                <a:xfrm flipV="1">
                  <a:off x="3805240" y="4849318"/>
                  <a:ext cx="0" cy="752995"/>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16" name="Straight Arrow Connector 15">
                  <a:extLst>
                    <a:ext uri="{FF2B5EF4-FFF2-40B4-BE49-F238E27FC236}">
                      <a16:creationId xmlns:a16="http://schemas.microsoft.com/office/drawing/2014/main" id="{D591B4AF-C640-BF49-AAA1-19EBD827774E}"/>
                    </a:ext>
                  </a:extLst>
                </p:cNvPr>
                <p:cNvCxnSpPr/>
                <p:nvPr/>
              </p:nvCxnSpPr>
              <p:spPr>
                <a:xfrm flipV="1">
                  <a:off x="3971928" y="4402163"/>
                  <a:ext cx="0" cy="1200150"/>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17" name="Straight Arrow Connector 16">
                  <a:extLst>
                    <a:ext uri="{FF2B5EF4-FFF2-40B4-BE49-F238E27FC236}">
                      <a16:creationId xmlns:a16="http://schemas.microsoft.com/office/drawing/2014/main" id="{23FBCFA6-51B4-A847-AF8F-12E8C5CF2302}"/>
                    </a:ext>
                  </a:extLst>
                </p:cNvPr>
                <p:cNvCxnSpPr>
                  <a:cxnSpLocks/>
                </p:cNvCxnSpPr>
                <p:nvPr/>
              </p:nvCxnSpPr>
              <p:spPr>
                <a:xfrm flipV="1">
                  <a:off x="4138616" y="3949908"/>
                  <a:ext cx="0" cy="1652405"/>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18" name="Straight Arrow Connector 17">
                  <a:extLst>
                    <a:ext uri="{FF2B5EF4-FFF2-40B4-BE49-F238E27FC236}">
                      <a16:creationId xmlns:a16="http://schemas.microsoft.com/office/drawing/2014/main" id="{3BB3DB67-828C-9E42-AFF9-A21ADE818819}"/>
                    </a:ext>
                  </a:extLst>
                </p:cNvPr>
                <p:cNvCxnSpPr>
                  <a:cxnSpLocks/>
                </p:cNvCxnSpPr>
                <p:nvPr/>
              </p:nvCxnSpPr>
              <p:spPr>
                <a:xfrm flipV="1">
                  <a:off x="4305304" y="3695075"/>
                  <a:ext cx="0" cy="1907238"/>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19" name="Straight Arrow Connector 18">
                  <a:extLst>
                    <a:ext uri="{FF2B5EF4-FFF2-40B4-BE49-F238E27FC236}">
                      <a16:creationId xmlns:a16="http://schemas.microsoft.com/office/drawing/2014/main" id="{E08FA502-E9F4-064C-A01F-B40E2A3ACD23}"/>
                    </a:ext>
                  </a:extLst>
                </p:cNvPr>
                <p:cNvCxnSpPr>
                  <a:cxnSpLocks/>
                </p:cNvCxnSpPr>
                <p:nvPr/>
              </p:nvCxnSpPr>
              <p:spPr>
                <a:xfrm flipV="1">
                  <a:off x="4471992" y="3695075"/>
                  <a:ext cx="0" cy="1907238"/>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20" name="Straight Arrow Connector 19">
                  <a:extLst>
                    <a:ext uri="{FF2B5EF4-FFF2-40B4-BE49-F238E27FC236}">
                      <a16:creationId xmlns:a16="http://schemas.microsoft.com/office/drawing/2014/main" id="{EACEE01F-4465-5243-BA4B-46735F5FF4E5}"/>
                    </a:ext>
                  </a:extLst>
                </p:cNvPr>
                <p:cNvCxnSpPr>
                  <a:cxnSpLocks/>
                </p:cNvCxnSpPr>
                <p:nvPr/>
              </p:nvCxnSpPr>
              <p:spPr>
                <a:xfrm flipV="1">
                  <a:off x="4638680" y="3807502"/>
                  <a:ext cx="0" cy="1794811"/>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21" name="Straight Arrow Connector 20">
                  <a:extLst>
                    <a:ext uri="{FF2B5EF4-FFF2-40B4-BE49-F238E27FC236}">
                      <a16:creationId xmlns:a16="http://schemas.microsoft.com/office/drawing/2014/main" id="{90989606-818A-5242-91B1-3780B7A8828D}"/>
                    </a:ext>
                  </a:extLst>
                </p:cNvPr>
                <p:cNvCxnSpPr>
                  <a:cxnSpLocks/>
                </p:cNvCxnSpPr>
                <p:nvPr/>
              </p:nvCxnSpPr>
              <p:spPr>
                <a:xfrm flipV="1">
                  <a:off x="4805368" y="3755036"/>
                  <a:ext cx="0" cy="1847277"/>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22" name="Straight Arrow Connector 21">
                  <a:extLst>
                    <a:ext uri="{FF2B5EF4-FFF2-40B4-BE49-F238E27FC236}">
                      <a16:creationId xmlns:a16="http://schemas.microsoft.com/office/drawing/2014/main" id="{8029246F-CDF6-D84E-8F01-0C9F144C0170}"/>
                    </a:ext>
                  </a:extLst>
                </p:cNvPr>
                <p:cNvCxnSpPr>
                  <a:cxnSpLocks/>
                </p:cNvCxnSpPr>
                <p:nvPr/>
              </p:nvCxnSpPr>
              <p:spPr>
                <a:xfrm flipV="1">
                  <a:off x="4972056" y="3365292"/>
                  <a:ext cx="0" cy="2237021"/>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23" name="Straight Arrow Connector 22">
                  <a:extLst>
                    <a:ext uri="{FF2B5EF4-FFF2-40B4-BE49-F238E27FC236}">
                      <a16:creationId xmlns:a16="http://schemas.microsoft.com/office/drawing/2014/main" id="{76A575B2-BDDE-C640-9922-D4BA421FE3C0}"/>
                    </a:ext>
                  </a:extLst>
                </p:cNvPr>
                <p:cNvCxnSpPr>
                  <a:cxnSpLocks/>
                </p:cNvCxnSpPr>
                <p:nvPr/>
              </p:nvCxnSpPr>
              <p:spPr>
                <a:xfrm flipV="1">
                  <a:off x="5138744" y="2705725"/>
                  <a:ext cx="0" cy="2896588"/>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24" name="Straight Arrow Connector 23">
                  <a:extLst>
                    <a:ext uri="{FF2B5EF4-FFF2-40B4-BE49-F238E27FC236}">
                      <a16:creationId xmlns:a16="http://schemas.microsoft.com/office/drawing/2014/main" id="{71F4B203-B008-F74C-BECE-ACA7AA4FB5AF}"/>
                    </a:ext>
                  </a:extLst>
                </p:cNvPr>
                <p:cNvCxnSpPr>
                  <a:cxnSpLocks/>
                </p:cNvCxnSpPr>
                <p:nvPr/>
              </p:nvCxnSpPr>
              <p:spPr>
                <a:xfrm flipV="1">
                  <a:off x="5305432" y="2173574"/>
                  <a:ext cx="0" cy="3428739"/>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25" name="Straight Arrow Connector 24">
                  <a:extLst>
                    <a:ext uri="{FF2B5EF4-FFF2-40B4-BE49-F238E27FC236}">
                      <a16:creationId xmlns:a16="http://schemas.microsoft.com/office/drawing/2014/main" id="{09417B57-B4A1-C449-A5A2-86FCA9AB17AA}"/>
                    </a:ext>
                  </a:extLst>
                </p:cNvPr>
                <p:cNvCxnSpPr>
                  <a:cxnSpLocks/>
                </p:cNvCxnSpPr>
                <p:nvPr/>
              </p:nvCxnSpPr>
              <p:spPr>
                <a:xfrm flipV="1">
                  <a:off x="5472120" y="2076138"/>
                  <a:ext cx="0" cy="3526175"/>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26" name="Straight Arrow Connector 25">
                  <a:extLst>
                    <a:ext uri="{FF2B5EF4-FFF2-40B4-BE49-F238E27FC236}">
                      <a16:creationId xmlns:a16="http://schemas.microsoft.com/office/drawing/2014/main" id="{E574FD29-3608-294A-94A7-C2A85AD95007}"/>
                    </a:ext>
                  </a:extLst>
                </p:cNvPr>
                <p:cNvCxnSpPr>
                  <a:cxnSpLocks/>
                </p:cNvCxnSpPr>
                <p:nvPr/>
              </p:nvCxnSpPr>
              <p:spPr>
                <a:xfrm flipV="1">
                  <a:off x="5638808" y="2623279"/>
                  <a:ext cx="0" cy="2979034"/>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27" name="Straight Arrow Connector 26">
                  <a:extLst>
                    <a:ext uri="{FF2B5EF4-FFF2-40B4-BE49-F238E27FC236}">
                      <a16:creationId xmlns:a16="http://schemas.microsoft.com/office/drawing/2014/main" id="{2EFB3EE9-3A70-0944-81FC-4ED97751589D}"/>
                    </a:ext>
                  </a:extLst>
                </p:cNvPr>
                <p:cNvCxnSpPr>
                  <a:cxnSpLocks/>
                </p:cNvCxnSpPr>
                <p:nvPr/>
              </p:nvCxnSpPr>
              <p:spPr>
                <a:xfrm flipV="1">
                  <a:off x="5805496" y="3485213"/>
                  <a:ext cx="0" cy="2117100"/>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28" name="Straight Arrow Connector 27">
                  <a:extLst>
                    <a:ext uri="{FF2B5EF4-FFF2-40B4-BE49-F238E27FC236}">
                      <a16:creationId xmlns:a16="http://schemas.microsoft.com/office/drawing/2014/main" id="{6717F263-0A49-1D49-8943-437780BFCEEF}"/>
                    </a:ext>
                  </a:extLst>
                </p:cNvPr>
                <p:cNvCxnSpPr>
                  <a:cxnSpLocks/>
                </p:cNvCxnSpPr>
                <p:nvPr/>
              </p:nvCxnSpPr>
              <p:spPr>
                <a:xfrm flipV="1">
                  <a:off x="5972184" y="4309672"/>
                  <a:ext cx="0" cy="1292641"/>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29" name="Straight Arrow Connector 28">
                  <a:extLst>
                    <a:ext uri="{FF2B5EF4-FFF2-40B4-BE49-F238E27FC236}">
                      <a16:creationId xmlns:a16="http://schemas.microsoft.com/office/drawing/2014/main" id="{551B8DDA-50A3-D145-8301-F6EDA6F30A46}"/>
                    </a:ext>
                  </a:extLst>
                </p:cNvPr>
                <p:cNvCxnSpPr>
                  <a:cxnSpLocks/>
                </p:cNvCxnSpPr>
                <p:nvPr/>
              </p:nvCxnSpPr>
              <p:spPr>
                <a:xfrm flipV="1">
                  <a:off x="6138872" y="4939259"/>
                  <a:ext cx="0" cy="663054"/>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30" name="Straight Arrow Connector 29">
                  <a:extLst>
                    <a:ext uri="{FF2B5EF4-FFF2-40B4-BE49-F238E27FC236}">
                      <a16:creationId xmlns:a16="http://schemas.microsoft.com/office/drawing/2014/main" id="{53B43016-F895-584F-9CBF-1A8F6CB0CA8E}"/>
                    </a:ext>
                  </a:extLst>
                </p:cNvPr>
                <p:cNvCxnSpPr>
                  <a:cxnSpLocks/>
                </p:cNvCxnSpPr>
                <p:nvPr/>
              </p:nvCxnSpPr>
              <p:spPr>
                <a:xfrm flipV="1">
                  <a:off x="6305560" y="5343993"/>
                  <a:ext cx="0" cy="258320"/>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31" name="Straight Arrow Connector 30">
                  <a:extLst>
                    <a:ext uri="{FF2B5EF4-FFF2-40B4-BE49-F238E27FC236}">
                      <a16:creationId xmlns:a16="http://schemas.microsoft.com/office/drawing/2014/main" id="{E67AB716-B2F6-6E4B-AFD2-1F2145E7AD87}"/>
                    </a:ext>
                  </a:extLst>
                </p:cNvPr>
                <p:cNvCxnSpPr>
                  <a:cxnSpLocks/>
                </p:cNvCxnSpPr>
                <p:nvPr/>
              </p:nvCxnSpPr>
              <p:spPr>
                <a:xfrm flipV="1">
                  <a:off x="6472248" y="5493895"/>
                  <a:ext cx="0" cy="108418"/>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32" name="Straight Arrow Connector 31">
                  <a:extLst>
                    <a:ext uri="{FF2B5EF4-FFF2-40B4-BE49-F238E27FC236}">
                      <a16:creationId xmlns:a16="http://schemas.microsoft.com/office/drawing/2014/main" id="{CF7D2C88-54C7-0847-B177-79DB812767CA}"/>
                    </a:ext>
                  </a:extLst>
                </p:cNvPr>
                <p:cNvCxnSpPr>
                  <a:cxnSpLocks/>
                </p:cNvCxnSpPr>
                <p:nvPr/>
              </p:nvCxnSpPr>
              <p:spPr>
                <a:xfrm flipV="1">
                  <a:off x="6638936" y="5546361"/>
                  <a:ext cx="0" cy="55952"/>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33" name="Straight Arrow Connector 32">
                  <a:extLst>
                    <a:ext uri="{FF2B5EF4-FFF2-40B4-BE49-F238E27FC236}">
                      <a16:creationId xmlns:a16="http://schemas.microsoft.com/office/drawing/2014/main" id="{C546645B-45EA-7A41-B261-063DE2DF6AD7}"/>
                    </a:ext>
                  </a:extLst>
                </p:cNvPr>
                <p:cNvCxnSpPr>
                  <a:cxnSpLocks/>
                </p:cNvCxnSpPr>
                <p:nvPr/>
              </p:nvCxnSpPr>
              <p:spPr>
                <a:xfrm>
                  <a:off x="6805624" y="5602313"/>
                  <a:ext cx="0" cy="0"/>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grpSp>
          <p:grpSp>
            <p:nvGrpSpPr>
              <p:cNvPr id="91" name="Group 90">
                <a:extLst>
                  <a:ext uri="{FF2B5EF4-FFF2-40B4-BE49-F238E27FC236}">
                    <a16:creationId xmlns:a16="http://schemas.microsoft.com/office/drawing/2014/main" id="{6C5D3535-68B3-CD4C-9A80-1316DD1B9325}"/>
                  </a:ext>
                </a:extLst>
              </p:cNvPr>
              <p:cNvGrpSpPr/>
              <p:nvPr/>
            </p:nvGrpSpPr>
            <p:grpSpPr>
              <a:xfrm>
                <a:off x="2924588" y="5640583"/>
                <a:ext cx="3934327" cy="127346"/>
                <a:chOff x="2924588" y="5640583"/>
                <a:chExt cx="3934327" cy="127346"/>
              </a:xfrm>
            </p:grpSpPr>
            <p:sp>
              <p:nvSpPr>
                <p:cNvPr id="59" name="Oval 58">
                  <a:extLst>
                    <a:ext uri="{FF2B5EF4-FFF2-40B4-BE49-F238E27FC236}">
                      <a16:creationId xmlns:a16="http://schemas.microsoft.com/office/drawing/2014/main" id="{38331C08-702E-6749-892C-BC875D2C97D2}"/>
                    </a:ext>
                  </a:extLst>
                </p:cNvPr>
                <p:cNvSpPr/>
                <p:nvPr/>
              </p:nvSpPr>
              <p:spPr>
                <a:xfrm>
                  <a:off x="2924588" y="565786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4FA4A8E8-8381-5C47-8045-FD820EE4A1FF}"/>
                    </a:ext>
                  </a:extLst>
                </p:cNvPr>
                <p:cNvSpPr/>
                <p:nvPr/>
              </p:nvSpPr>
              <p:spPr>
                <a:xfrm>
                  <a:off x="3089747" y="565786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E722636F-D340-0041-8350-A0A351770564}"/>
                    </a:ext>
                  </a:extLst>
                </p:cNvPr>
                <p:cNvSpPr/>
                <p:nvPr/>
              </p:nvSpPr>
              <p:spPr>
                <a:xfrm>
                  <a:off x="3250143" y="565786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52CC8422-90F7-8B41-94DE-3BD4F3CC510F}"/>
                    </a:ext>
                  </a:extLst>
                </p:cNvPr>
                <p:cNvSpPr/>
                <p:nvPr/>
              </p:nvSpPr>
              <p:spPr>
                <a:xfrm>
                  <a:off x="3416831" y="565786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B3233097-6211-0648-8529-85ED9BBF12CD}"/>
                    </a:ext>
                  </a:extLst>
                </p:cNvPr>
                <p:cNvSpPr/>
                <p:nvPr/>
              </p:nvSpPr>
              <p:spPr>
                <a:xfrm>
                  <a:off x="3587278" y="565210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07A3AC45-E569-0043-A273-D509DE91C77A}"/>
                    </a:ext>
                  </a:extLst>
                </p:cNvPr>
                <p:cNvSpPr/>
                <p:nvPr/>
              </p:nvSpPr>
              <p:spPr>
                <a:xfrm>
                  <a:off x="3753319" y="565786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BA1AFB03-1D8C-0240-8B2C-B50424C32781}"/>
                    </a:ext>
                  </a:extLst>
                </p:cNvPr>
                <p:cNvSpPr/>
                <p:nvPr/>
              </p:nvSpPr>
              <p:spPr>
                <a:xfrm>
                  <a:off x="3921512" y="565786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8E13A673-D2B0-5B41-BDBF-FA8F1E44A68B}"/>
                    </a:ext>
                  </a:extLst>
                </p:cNvPr>
                <p:cNvSpPr/>
                <p:nvPr/>
              </p:nvSpPr>
              <p:spPr>
                <a:xfrm>
                  <a:off x="4085405" y="565786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685CD80D-084E-9F4A-AFA4-8DB2AB67478D}"/>
                    </a:ext>
                  </a:extLst>
                </p:cNvPr>
                <p:cNvSpPr/>
                <p:nvPr/>
              </p:nvSpPr>
              <p:spPr>
                <a:xfrm>
                  <a:off x="4248596" y="564922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4DBA76C-7FB5-2B4E-BDCE-8A06170D911C}"/>
                    </a:ext>
                  </a:extLst>
                </p:cNvPr>
                <p:cNvSpPr/>
                <p:nvPr/>
              </p:nvSpPr>
              <p:spPr>
                <a:xfrm>
                  <a:off x="4419781" y="565498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BB746F6E-759B-CA49-9B54-C177C40188D5}"/>
                    </a:ext>
                  </a:extLst>
                </p:cNvPr>
                <p:cNvSpPr/>
                <p:nvPr/>
              </p:nvSpPr>
              <p:spPr>
                <a:xfrm>
                  <a:off x="4756125" y="564922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D354441A-5341-3C49-95D8-001D86BA7FDC}"/>
                    </a:ext>
                  </a:extLst>
                </p:cNvPr>
                <p:cNvSpPr/>
                <p:nvPr/>
              </p:nvSpPr>
              <p:spPr>
                <a:xfrm>
                  <a:off x="4916521" y="564922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033314AB-17EB-CA45-915C-F0F91C08F6DE}"/>
                    </a:ext>
                  </a:extLst>
                </p:cNvPr>
                <p:cNvSpPr/>
                <p:nvPr/>
              </p:nvSpPr>
              <p:spPr>
                <a:xfrm>
                  <a:off x="5083209" y="564922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0735229D-EFAA-F144-8D9A-E57F56AB6B1D}"/>
                    </a:ext>
                  </a:extLst>
                </p:cNvPr>
                <p:cNvSpPr/>
                <p:nvPr/>
              </p:nvSpPr>
              <p:spPr>
                <a:xfrm>
                  <a:off x="5253656" y="564346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F8A879CD-50B8-9842-8D47-87D515DB474D}"/>
                    </a:ext>
                  </a:extLst>
                </p:cNvPr>
                <p:cNvSpPr/>
                <p:nvPr/>
              </p:nvSpPr>
              <p:spPr>
                <a:xfrm>
                  <a:off x="5419697" y="564922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F1EC2A2-F4BE-7840-80AD-87E5E0E654D2}"/>
                    </a:ext>
                  </a:extLst>
                </p:cNvPr>
                <p:cNvSpPr/>
                <p:nvPr/>
              </p:nvSpPr>
              <p:spPr>
                <a:xfrm>
                  <a:off x="5587890" y="564922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8992355F-FFD6-EB48-A0B9-CEA1B63605ED}"/>
                    </a:ext>
                  </a:extLst>
                </p:cNvPr>
                <p:cNvSpPr/>
                <p:nvPr/>
              </p:nvSpPr>
              <p:spPr>
                <a:xfrm>
                  <a:off x="5751783" y="564922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0B89E868-F0FC-814C-BC4E-BCB5917DE635}"/>
                    </a:ext>
                  </a:extLst>
                </p:cNvPr>
                <p:cNvSpPr/>
                <p:nvPr/>
              </p:nvSpPr>
              <p:spPr>
                <a:xfrm>
                  <a:off x="5914974" y="564058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09054EDB-0C79-244F-936C-0CD93795BB9B}"/>
                    </a:ext>
                  </a:extLst>
                </p:cNvPr>
                <p:cNvSpPr/>
                <p:nvPr/>
              </p:nvSpPr>
              <p:spPr>
                <a:xfrm>
                  <a:off x="6086159" y="564634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DE2F9C5-A303-9446-B4B2-FA415816A1FA}"/>
                    </a:ext>
                  </a:extLst>
                </p:cNvPr>
                <p:cNvSpPr/>
                <p:nvPr/>
              </p:nvSpPr>
              <p:spPr>
                <a:xfrm>
                  <a:off x="4580417" y="565786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274B43E4-8F36-8741-8DE3-1AFEF2EE3892}"/>
                    </a:ext>
                  </a:extLst>
                </p:cNvPr>
                <p:cNvSpPr/>
                <p:nvPr/>
              </p:nvSpPr>
              <p:spPr>
                <a:xfrm>
                  <a:off x="6256606" y="564922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25BC86B7-6DEC-7A46-9051-9197F3B10DC8}"/>
                    </a:ext>
                  </a:extLst>
                </p:cNvPr>
                <p:cNvSpPr/>
                <p:nvPr/>
              </p:nvSpPr>
              <p:spPr>
                <a:xfrm>
                  <a:off x="6421765" y="564922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B34C4603-0170-164D-BC41-A0FC390FC07E}"/>
                    </a:ext>
                  </a:extLst>
                </p:cNvPr>
                <p:cNvSpPr/>
                <p:nvPr/>
              </p:nvSpPr>
              <p:spPr>
                <a:xfrm>
                  <a:off x="6582161" y="564922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B54707D-F3AB-2342-B335-3870B4A3A3CA}"/>
                    </a:ext>
                  </a:extLst>
                </p:cNvPr>
                <p:cNvSpPr/>
                <p:nvPr/>
              </p:nvSpPr>
              <p:spPr>
                <a:xfrm>
                  <a:off x="6748849" y="564922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mc:AlternateContent xmlns:mc="http://schemas.openxmlformats.org/markup-compatibility/2006" xmlns:a14="http://schemas.microsoft.com/office/drawing/2010/main">
          <mc:Choice Requires="a14">
            <p:sp>
              <p:nvSpPr>
                <p:cNvPr id="6" name="Content Placeholder 2"/>
                <p:cNvSpPr txBox="1">
                  <a:spLocks/>
                </p:cNvSpPr>
                <p:nvPr/>
              </p:nvSpPr>
              <p:spPr>
                <a:xfrm>
                  <a:off x="4734560" y="6046987"/>
                  <a:ext cx="325120" cy="411982"/>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
                      </m:oMathParaPr>
                      <m:oMath xmlns:m="http://schemas.openxmlformats.org/officeDocument/2006/math">
                        <m:r>
                          <a:rPr lang="en-US" sz="1600" i="1" smtClean="0">
                            <a:latin typeface="Cambria Math" charset="0"/>
                            <a:ea typeface="Cambria Math" charset="0"/>
                            <a:cs typeface="Cambria Math" charset="0"/>
                          </a:rPr>
                          <m:t>𝜃</m:t>
                        </m:r>
                      </m:oMath>
                    </m:oMathPara>
                  </a14:m>
                  <a:endParaRPr lang="en-US" sz="16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4734560" y="6046987"/>
                  <a:ext cx="325120" cy="411982"/>
                </a:xfrm>
                <a:prstGeom prst="rect">
                  <a:avLst/>
                </a:prstGeom>
                <a:blipFill>
                  <a:blip r:embed="rId5"/>
                  <a:stretch>
                    <a:fillRect l="-15789" b="-13043"/>
                  </a:stretch>
                </a:blipFill>
              </p:spPr>
              <p:txBody>
                <a:bodyPr/>
                <a:lstStyle/>
                <a:p>
                  <a:r>
                    <a:rPr lang="en-US">
                      <a:noFill/>
                    </a:rPr>
                    <a:t> </a:t>
                  </a:r>
                </a:p>
              </p:txBody>
            </p:sp>
          </mc:Fallback>
        </mc:AlternateContent>
      </p:grpSp>
      <p:sp>
        <p:nvSpPr>
          <p:cNvPr id="5" name="TextBox 4">
            <a:extLst>
              <a:ext uri="{FF2B5EF4-FFF2-40B4-BE49-F238E27FC236}">
                <a16:creationId xmlns:a16="http://schemas.microsoft.com/office/drawing/2014/main" id="{B372F36D-4E44-5445-BC09-C622E47EB065}"/>
              </a:ext>
            </a:extLst>
          </p:cNvPr>
          <p:cNvSpPr txBox="1"/>
          <p:nvPr/>
        </p:nvSpPr>
        <p:spPr>
          <a:xfrm>
            <a:off x="1025001" y="5240568"/>
            <a:ext cx="6699047" cy="1200329"/>
          </a:xfrm>
          <a:prstGeom prst="rect">
            <a:avLst/>
          </a:prstGeom>
          <a:noFill/>
        </p:spPr>
        <p:txBody>
          <a:bodyPr wrap="square" rtlCol="0">
            <a:spAutoFit/>
          </a:bodyPr>
          <a:lstStyle/>
          <a:p>
            <a:pPr algn="ctr"/>
            <a:r>
              <a:rPr lang="en-US" sz="2400" dirty="0"/>
              <a:t>Start the practical:</a:t>
            </a:r>
          </a:p>
          <a:p>
            <a:pPr algn="ctr"/>
            <a:r>
              <a:rPr lang="en-US" sz="2400" dirty="0"/>
              <a:t>“Grid approximation” and “Rejection sampling” in the MCMC session</a:t>
            </a:r>
          </a:p>
        </p:txBody>
      </p:sp>
      <p:pic>
        <p:nvPicPr>
          <p:cNvPr id="62" name="Picture 61" descr="MCMC_curve.pdf">
            <a:extLst>
              <a:ext uri="{FF2B5EF4-FFF2-40B4-BE49-F238E27FC236}">
                <a16:creationId xmlns:a16="http://schemas.microsoft.com/office/drawing/2014/main" id="{3541FE1E-D22B-764A-AB5A-1F4F413F9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875" y="1513925"/>
            <a:ext cx="4235378" cy="3179603"/>
          </a:xfrm>
          <a:prstGeom prst="rect">
            <a:avLst/>
          </a:prstGeom>
        </p:spPr>
      </p:pic>
      <p:sp>
        <p:nvSpPr>
          <p:cNvPr id="63" name="Oval 62">
            <a:extLst>
              <a:ext uri="{FF2B5EF4-FFF2-40B4-BE49-F238E27FC236}">
                <a16:creationId xmlns:a16="http://schemas.microsoft.com/office/drawing/2014/main" id="{AED0C652-4BE1-F54A-9B0A-AF8EEA4A31D8}"/>
              </a:ext>
            </a:extLst>
          </p:cNvPr>
          <p:cNvSpPr/>
          <p:nvPr/>
        </p:nvSpPr>
        <p:spPr>
          <a:xfrm>
            <a:off x="6762014" y="3381500"/>
            <a:ext cx="97061" cy="9706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0905E36E-0143-9047-A28C-C9050C6FBE85}"/>
              </a:ext>
            </a:extLst>
          </p:cNvPr>
          <p:cNvSpPr/>
          <p:nvPr/>
        </p:nvSpPr>
        <p:spPr>
          <a:xfrm>
            <a:off x="5677735" y="2171678"/>
            <a:ext cx="97061" cy="97061"/>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4" name="Content Placeholder 2">
                <a:extLst>
                  <a:ext uri="{FF2B5EF4-FFF2-40B4-BE49-F238E27FC236}">
                    <a16:creationId xmlns:a16="http://schemas.microsoft.com/office/drawing/2014/main" id="{993A7C83-EAF0-9D46-B756-5BEF2B5E455D}"/>
                  </a:ext>
                </a:extLst>
              </p:cNvPr>
              <p:cNvSpPr txBox="1">
                <a:spLocks/>
              </p:cNvSpPr>
              <p:nvPr/>
            </p:nvSpPr>
            <p:spPr>
              <a:xfrm>
                <a:off x="6806133" y="4505497"/>
                <a:ext cx="219141" cy="277689"/>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
                    </m:oMathParaPr>
                    <m:oMath xmlns:m="http://schemas.openxmlformats.org/officeDocument/2006/math">
                      <m:r>
                        <a:rPr lang="en-US" sz="1600" i="1" smtClean="0">
                          <a:latin typeface="Cambria Math" charset="0"/>
                          <a:ea typeface="Cambria Math" charset="0"/>
                          <a:cs typeface="Cambria Math" charset="0"/>
                        </a:rPr>
                        <m:t>𝜃</m:t>
                      </m:r>
                    </m:oMath>
                  </m:oMathPara>
                </a14:m>
                <a:endParaRPr lang="en-US" sz="1600" dirty="0"/>
              </a:p>
            </p:txBody>
          </p:sp>
        </mc:Choice>
        <mc:Fallback xmlns="">
          <p:sp>
            <p:nvSpPr>
              <p:cNvPr id="74" name="Content Placeholder 2">
                <a:extLst>
                  <a:ext uri="{FF2B5EF4-FFF2-40B4-BE49-F238E27FC236}">
                    <a16:creationId xmlns:a16="http://schemas.microsoft.com/office/drawing/2014/main" id="{993A7C83-EAF0-9D46-B756-5BEF2B5E455D}"/>
                  </a:ext>
                </a:extLst>
              </p:cNvPr>
              <p:cNvSpPr txBox="1">
                <a:spLocks noRot="1" noChangeAspect="1" noMove="1" noResize="1" noEditPoints="1" noAdjustHandles="1" noChangeArrowheads="1" noChangeShapeType="1" noTextEdit="1"/>
              </p:cNvSpPr>
              <p:nvPr/>
            </p:nvSpPr>
            <p:spPr>
              <a:xfrm>
                <a:off x="6806133" y="4505497"/>
                <a:ext cx="219141" cy="277689"/>
              </a:xfrm>
              <a:prstGeom prst="rect">
                <a:avLst/>
              </a:prstGeom>
              <a:blipFill>
                <a:blip r:embed="rId6"/>
                <a:stretch>
                  <a:fillRect l="-22222"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Content Placeholder 2">
                <a:extLst>
                  <a:ext uri="{FF2B5EF4-FFF2-40B4-BE49-F238E27FC236}">
                    <a16:creationId xmlns:a16="http://schemas.microsoft.com/office/drawing/2014/main" id="{BBB45A34-BAB3-0C4F-BCAB-9CD910840EE4}"/>
                  </a:ext>
                </a:extLst>
              </p:cNvPr>
              <p:cNvSpPr txBox="1">
                <a:spLocks/>
              </p:cNvSpPr>
              <p:nvPr/>
            </p:nvSpPr>
            <p:spPr>
              <a:xfrm rot="16200000">
                <a:off x="4389670" y="2811853"/>
                <a:ext cx="498035" cy="280775"/>
              </a:xfrm>
              <a:prstGeom prst="rect">
                <a:avLst/>
              </a:prstGeom>
              <a:solidFill>
                <a:schemeClr val="bg1"/>
              </a:solidFill>
            </p:spPr>
            <p:txBody>
              <a:bodyPr vert="horz" lIns="91440" tIns="45720" rIns="91440" bIns="45720" rtlCol="0">
                <a:normAutofit fontScale="4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Group"/>
                    </m:oMathParaPr>
                    <m:oMath xmlns:m="http://schemas.openxmlformats.org/officeDocument/2006/math">
                      <m:r>
                        <a:rPr lang="en-US" sz="2900" b="0" i="1" smtClean="0">
                          <a:latin typeface="Cambria Math" charset="0"/>
                          <a:ea typeface="Cambria Math" charset="0"/>
                          <a:cs typeface="Cambria Math" charset="0"/>
                        </a:rPr>
                        <m:t>𝑓</m:t>
                      </m:r>
                      <m:d>
                        <m:dPr>
                          <m:ctrlPr>
                            <a:rPr lang="en-US" sz="2900" b="0" i="1" smtClean="0">
                              <a:latin typeface="Cambria Math" panose="02040503050406030204" pitchFamily="18" charset="0"/>
                              <a:ea typeface="Cambria Math" charset="0"/>
                              <a:cs typeface="Cambria Math" charset="0"/>
                            </a:rPr>
                          </m:ctrlPr>
                        </m:dPr>
                        <m:e>
                          <m:r>
                            <a:rPr lang="en-US" sz="2900" b="0" i="1" smtClean="0">
                              <a:latin typeface="Cambria Math" charset="0"/>
                              <a:ea typeface="Cambria Math" charset="0"/>
                              <a:cs typeface="Cambria Math" charset="0"/>
                            </a:rPr>
                            <m:t>𝜃</m:t>
                          </m:r>
                        </m:e>
                      </m:d>
                    </m:oMath>
                  </m:oMathPara>
                </a14:m>
                <a:endParaRPr lang="en-US" sz="2900" b="0" dirty="0">
                  <a:ea typeface="Cambria Math" charset="0"/>
                  <a:cs typeface="Cambria Math" charset="0"/>
                </a:endParaRPr>
              </a:p>
              <a:p>
                <a:pPr marL="0" indent="0" algn="ctr" defTabSz="914400">
                  <a:spcBef>
                    <a:spcPts val="0"/>
                  </a:spcBef>
                  <a:buFontTx/>
                  <a:buNone/>
                </a:pPr>
                <a:endParaRPr lang="en-US" sz="2400" dirty="0"/>
              </a:p>
            </p:txBody>
          </p:sp>
        </mc:Choice>
        <mc:Fallback xmlns="">
          <p:sp>
            <p:nvSpPr>
              <p:cNvPr id="85" name="Content Placeholder 2">
                <a:extLst>
                  <a:ext uri="{FF2B5EF4-FFF2-40B4-BE49-F238E27FC236}">
                    <a16:creationId xmlns:a16="http://schemas.microsoft.com/office/drawing/2014/main" id="{BBB45A34-BAB3-0C4F-BCAB-9CD910840EE4}"/>
                  </a:ext>
                </a:extLst>
              </p:cNvPr>
              <p:cNvSpPr txBox="1">
                <a:spLocks noRot="1" noChangeAspect="1" noMove="1" noResize="1" noEditPoints="1" noAdjustHandles="1" noChangeArrowheads="1" noChangeShapeType="1" noTextEdit="1"/>
              </p:cNvSpPr>
              <p:nvPr/>
            </p:nvSpPr>
            <p:spPr>
              <a:xfrm rot="16200000">
                <a:off x="4389670" y="2811853"/>
                <a:ext cx="498035" cy="280775"/>
              </a:xfrm>
              <a:prstGeom prst="rect">
                <a:avLst/>
              </a:prstGeom>
              <a:blipFill>
                <a:blip r:embed="rId7"/>
                <a:stretch>
                  <a:fillRect r="-8696"/>
                </a:stretch>
              </a:blipFill>
            </p:spPr>
            <p:txBody>
              <a:bodyPr/>
              <a:lstStyle/>
              <a:p>
                <a:r>
                  <a:rPr lang="en-US">
                    <a:noFill/>
                  </a:rPr>
                  <a:t> </a:t>
                </a:r>
              </a:p>
            </p:txBody>
          </p:sp>
        </mc:Fallback>
      </mc:AlternateContent>
      <p:sp>
        <p:nvSpPr>
          <p:cNvPr id="86" name="Oval 85">
            <a:extLst>
              <a:ext uri="{FF2B5EF4-FFF2-40B4-BE49-F238E27FC236}">
                <a16:creationId xmlns:a16="http://schemas.microsoft.com/office/drawing/2014/main" id="{E23C429F-6E9C-7443-B00C-A94DDC5BC005}"/>
              </a:ext>
            </a:extLst>
          </p:cNvPr>
          <p:cNvSpPr/>
          <p:nvPr/>
        </p:nvSpPr>
        <p:spPr>
          <a:xfrm>
            <a:off x="7041414" y="3191000"/>
            <a:ext cx="97061" cy="9706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F11345C7-8ACD-BF49-BE6D-C6C6DC6D7C18}"/>
              </a:ext>
            </a:extLst>
          </p:cNvPr>
          <p:cNvSpPr/>
          <p:nvPr/>
        </p:nvSpPr>
        <p:spPr>
          <a:xfrm>
            <a:off x="7079514" y="3635500"/>
            <a:ext cx="97061" cy="9706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0644A115-ECF1-8645-B5A6-964AB508D9F0}"/>
              </a:ext>
            </a:extLst>
          </p:cNvPr>
          <p:cNvSpPr/>
          <p:nvPr/>
        </p:nvSpPr>
        <p:spPr>
          <a:xfrm>
            <a:off x="7231914" y="3787900"/>
            <a:ext cx="97061" cy="9706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59D4B06E-A872-A142-B2DA-83EFA57CDFD1}"/>
              </a:ext>
            </a:extLst>
          </p:cNvPr>
          <p:cNvSpPr/>
          <p:nvPr/>
        </p:nvSpPr>
        <p:spPr>
          <a:xfrm>
            <a:off x="5551515" y="2829431"/>
            <a:ext cx="97061" cy="97061"/>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AEAFFD72-7CF9-8E4A-9380-4D93DCCE1A00}"/>
              </a:ext>
            </a:extLst>
          </p:cNvPr>
          <p:cNvSpPr/>
          <p:nvPr/>
        </p:nvSpPr>
        <p:spPr>
          <a:xfrm>
            <a:off x="5830915" y="2638931"/>
            <a:ext cx="97061" cy="97061"/>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7B1266E0-9FED-DF43-96A6-24FEF9331ACC}"/>
              </a:ext>
            </a:extLst>
          </p:cNvPr>
          <p:cNvSpPr/>
          <p:nvPr/>
        </p:nvSpPr>
        <p:spPr>
          <a:xfrm>
            <a:off x="5869015" y="3083431"/>
            <a:ext cx="97061" cy="97061"/>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05B8C326-961D-7F46-A5D4-563FC6C646CF}"/>
              </a:ext>
            </a:extLst>
          </p:cNvPr>
          <p:cNvSpPr/>
          <p:nvPr/>
        </p:nvSpPr>
        <p:spPr>
          <a:xfrm>
            <a:off x="6021415" y="3235831"/>
            <a:ext cx="97061" cy="97061"/>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4C48F455-7E23-A245-A11A-6C2F823AC627}"/>
              </a:ext>
            </a:extLst>
          </p:cNvPr>
          <p:cNvSpPr/>
          <p:nvPr/>
        </p:nvSpPr>
        <p:spPr>
          <a:xfrm>
            <a:off x="6102187" y="2745611"/>
            <a:ext cx="97061" cy="97061"/>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68AB4980-3981-EF4C-9733-0B4F37AB4B7B}"/>
              </a:ext>
            </a:extLst>
          </p:cNvPr>
          <p:cNvSpPr/>
          <p:nvPr/>
        </p:nvSpPr>
        <p:spPr>
          <a:xfrm>
            <a:off x="6373459" y="2504819"/>
            <a:ext cx="97061" cy="97061"/>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98AD9AA7-6527-6F4A-B8E3-F9D0CE172827}"/>
              </a:ext>
            </a:extLst>
          </p:cNvPr>
          <p:cNvSpPr/>
          <p:nvPr/>
        </p:nvSpPr>
        <p:spPr>
          <a:xfrm>
            <a:off x="6278971" y="3791075"/>
            <a:ext cx="97061" cy="9706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96A62FFF-7171-1345-956B-FD9B21A7047E}"/>
              </a:ext>
            </a:extLst>
          </p:cNvPr>
          <p:cNvSpPr/>
          <p:nvPr/>
        </p:nvSpPr>
        <p:spPr>
          <a:xfrm>
            <a:off x="5635843" y="3742307"/>
            <a:ext cx="97061" cy="97061"/>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AAC05311-6AE6-674A-A4DE-B181A289F2E1}"/>
              </a:ext>
            </a:extLst>
          </p:cNvPr>
          <p:cNvSpPr/>
          <p:nvPr/>
        </p:nvSpPr>
        <p:spPr>
          <a:xfrm>
            <a:off x="6785411" y="3861396"/>
            <a:ext cx="97061" cy="9706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E9FE4497-B601-324A-9AC1-44174288D4CC}"/>
              </a:ext>
            </a:extLst>
          </p:cNvPr>
          <p:cNvSpPr/>
          <p:nvPr/>
        </p:nvSpPr>
        <p:spPr>
          <a:xfrm>
            <a:off x="8120214" y="3469359"/>
            <a:ext cx="97061" cy="97061"/>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ECB9709D-6C3F-2A4A-A780-4235910CF8EC}"/>
              </a:ext>
            </a:extLst>
          </p:cNvPr>
          <p:cNvSpPr/>
          <p:nvPr/>
        </p:nvSpPr>
        <p:spPr>
          <a:xfrm>
            <a:off x="7831265" y="3077322"/>
            <a:ext cx="97061" cy="97061"/>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654868DF-6853-E64D-9D9A-7317E66F3CCC}"/>
              </a:ext>
            </a:extLst>
          </p:cNvPr>
          <p:cNvSpPr/>
          <p:nvPr/>
        </p:nvSpPr>
        <p:spPr>
          <a:xfrm>
            <a:off x="7441114" y="3280572"/>
            <a:ext cx="97061" cy="9706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86244F89-9E0F-0D49-AD87-63ED63FCB422}"/>
              </a:ext>
            </a:extLst>
          </p:cNvPr>
          <p:cNvSpPr/>
          <p:nvPr/>
        </p:nvSpPr>
        <p:spPr>
          <a:xfrm>
            <a:off x="7538175" y="3644188"/>
            <a:ext cx="97061" cy="9706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4A10E476-E1DD-9544-B34E-6439FC70B498}"/>
              </a:ext>
            </a:extLst>
          </p:cNvPr>
          <p:cNvSpPr/>
          <p:nvPr/>
        </p:nvSpPr>
        <p:spPr>
          <a:xfrm>
            <a:off x="8023153" y="3938314"/>
            <a:ext cx="97061" cy="97061"/>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D34C6AAF-9E46-9144-9C8E-103F5A750EFD}"/>
              </a:ext>
            </a:extLst>
          </p:cNvPr>
          <p:cNvSpPr/>
          <p:nvPr/>
        </p:nvSpPr>
        <p:spPr>
          <a:xfrm>
            <a:off x="8071683" y="2780900"/>
            <a:ext cx="97061" cy="97061"/>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BDF29802-CDFA-E847-8224-30624E46FB83}"/>
              </a:ext>
            </a:extLst>
          </p:cNvPr>
          <p:cNvSpPr/>
          <p:nvPr/>
        </p:nvSpPr>
        <p:spPr>
          <a:xfrm>
            <a:off x="7734204" y="2672847"/>
            <a:ext cx="97061" cy="97061"/>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38018A53-0401-CC44-A693-34BBA8090AA6}"/>
              </a:ext>
            </a:extLst>
          </p:cNvPr>
          <p:cNvSpPr/>
          <p:nvPr/>
        </p:nvSpPr>
        <p:spPr>
          <a:xfrm>
            <a:off x="7231914" y="2785825"/>
            <a:ext cx="97061" cy="9706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4AEDF761-1A95-2943-A548-C2C9C205C8B1}"/>
              </a:ext>
            </a:extLst>
          </p:cNvPr>
          <p:cNvSpPr/>
          <p:nvPr/>
        </p:nvSpPr>
        <p:spPr>
          <a:xfrm>
            <a:off x="7059246" y="2456741"/>
            <a:ext cx="97061" cy="9706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B1F1907E-D625-DF47-9AEE-0425200265C9}"/>
              </a:ext>
            </a:extLst>
          </p:cNvPr>
          <p:cNvSpPr/>
          <p:nvPr/>
        </p:nvSpPr>
        <p:spPr>
          <a:xfrm>
            <a:off x="6736880" y="2061748"/>
            <a:ext cx="97061" cy="97061"/>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BF991EFC-83B5-2B4A-A298-06D09C6171CF}"/>
              </a:ext>
            </a:extLst>
          </p:cNvPr>
          <p:cNvSpPr/>
          <p:nvPr/>
        </p:nvSpPr>
        <p:spPr>
          <a:xfrm>
            <a:off x="7586705" y="2268739"/>
            <a:ext cx="97061" cy="97061"/>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A084BA06-AB4A-D847-AC26-5C1E7CD275F4}"/>
              </a:ext>
            </a:extLst>
          </p:cNvPr>
          <p:cNvSpPr/>
          <p:nvPr/>
        </p:nvSpPr>
        <p:spPr>
          <a:xfrm>
            <a:off x="7952401" y="2123147"/>
            <a:ext cx="97061" cy="97061"/>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6D75FB4-E533-2B4B-AE0D-253D13C61EDB}"/>
              </a:ext>
            </a:extLst>
          </p:cNvPr>
          <p:cNvSpPr/>
          <p:nvPr/>
        </p:nvSpPr>
        <p:spPr>
          <a:xfrm>
            <a:off x="7511915" y="1794271"/>
            <a:ext cx="97061" cy="97061"/>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A0A4EB03-6D9D-4F45-863F-2C3C2D6C72BB}"/>
              </a:ext>
            </a:extLst>
          </p:cNvPr>
          <p:cNvSpPr/>
          <p:nvPr/>
        </p:nvSpPr>
        <p:spPr>
          <a:xfrm>
            <a:off x="6005126" y="3799460"/>
            <a:ext cx="97061" cy="97061"/>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6B9E9D13-A2F5-9C4F-90FB-5D5ABA2A88D5}"/>
              </a:ext>
            </a:extLst>
          </p:cNvPr>
          <p:cNvSpPr/>
          <p:nvPr/>
        </p:nvSpPr>
        <p:spPr>
          <a:xfrm>
            <a:off x="6470520" y="2966023"/>
            <a:ext cx="97061" cy="9706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22156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Practical 1</a:t>
            </a:r>
          </a:p>
        </p:txBody>
      </p:sp>
      <p:sp>
        <p:nvSpPr>
          <p:cNvPr id="3" name="Content Placeholder 2">
            <a:extLst>
              <a:ext uri="{FF2B5EF4-FFF2-40B4-BE49-F238E27FC236}">
                <a16:creationId xmlns:a16="http://schemas.microsoft.com/office/drawing/2014/main" id="{55CB369C-1493-5D40-88CB-9AB0A7A9D54E}"/>
              </a:ext>
            </a:extLst>
          </p:cNvPr>
          <p:cNvSpPr>
            <a:spLocks noGrp="1"/>
          </p:cNvSpPr>
          <p:nvPr>
            <p:ph idx="1"/>
          </p:nvPr>
        </p:nvSpPr>
        <p:spPr/>
        <p:txBody>
          <a:bodyPr>
            <a:normAutofit fontScale="92500" lnSpcReduction="10000"/>
          </a:bodyPr>
          <a:lstStyle/>
          <a:p>
            <a:pPr marL="514350" indent="-514350">
              <a:buFont typeface="+mj-lt"/>
              <a:buAutoNum type="arabicPeriod"/>
            </a:pPr>
            <a:r>
              <a:rPr lang="en-GB" dirty="0"/>
              <a:t>How much do the summary statistics change if you perform the sampling again?</a:t>
            </a:r>
          </a:p>
          <a:p>
            <a:pPr marL="514350" indent="-514350">
              <a:buFont typeface="+mj-lt"/>
              <a:buAutoNum type="arabicPeriod"/>
            </a:pPr>
            <a:r>
              <a:rPr lang="en-GB" dirty="0"/>
              <a:t>If you decrease the number of attempts from 1000 to 100, would you expect the summary statistics to change more each time sampling is performed or less? What does this tell you about reliable sampling?</a:t>
            </a:r>
          </a:p>
          <a:p>
            <a:pPr marL="514350" indent="-514350">
              <a:buFont typeface="+mj-lt"/>
              <a:buAutoNum type="arabicPeriod"/>
            </a:pPr>
            <a:r>
              <a:rPr lang="en-GB" dirty="0"/>
              <a:t>What are the advantages and disadvantages of grid approximation versus rejection sampling?</a:t>
            </a:r>
          </a:p>
          <a:p>
            <a:pPr marL="514350" indent="-514350">
              <a:buFont typeface="+mj-lt"/>
              <a:buAutoNum type="arabicPeriod"/>
            </a:pPr>
            <a:endParaRPr lang="en-US" dirty="0"/>
          </a:p>
        </p:txBody>
      </p:sp>
    </p:spTree>
    <p:extLst>
      <p:ext uri="{BB962C8B-B14F-4D97-AF65-F5344CB8AC3E}">
        <p14:creationId xmlns:p14="http://schemas.microsoft.com/office/powerpoint/2010/main" val="2622809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Issues with grid / rejection methods</a:t>
            </a:r>
          </a:p>
        </p:txBody>
      </p:sp>
      <p:sp>
        <p:nvSpPr>
          <p:cNvPr id="5" name="TextBox 4"/>
          <p:cNvSpPr txBox="1"/>
          <p:nvPr/>
        </p:nvSpPr>
        <p:spPr>
          <a:xfrm>
            <a:off x="4047067" y="2591180"/>
            <a:ext cx="4385734" cy="1938992"/>
          </a:xfrm>
          <a:prstGeom prst="rect">
            <a:avLst/>
          </a:prstGeom>
          <a:noFill/>
        </p:spPr>
        <p:txBody>
          <a:bodyPr wrap="square" rtlCol="0">
            <a:spAutoFit/>
          </a:bodyPr>
          <a:lstStyle/>
          <a:p>
            <a:r>
              <a:rPr lang="en-GB" sz="2400" dirty="0"/>
              <a:t>Need to specify the limits of the distribution</a:t>
            </a:r>
          </a:p>
          <a:p>
            <a:endParaRPr lang="en-GB" sz="2400" dirty="0"/>
          </a:p>
          <a:p>
            <a:r>
              <a:rPr lang="en-GB" sz="2400" dirty="0"/>
              <a:t>As dimensions increase: Curse of dimensionality</a:t>
            </a:r>
          </a:p>
        </p:txBody>
      </p:sp>
      <p:grpSp>
        <p:nvGrpSpPr>
          <p:cNvPr id="4" name="Group 3"/>
          <p:cNvGrpSpPr/>
          <p:nvPr/>
        </p:nvGrpSpPr>
        <p:grpSpPr>
          <a:xfrm>
            <a:off x="457200" y="2132805"/>
            <a:ext cx="3252337" cy="2486409"/>
            <a:chOff x="1127761" y="1417637"/>
            <a:chExt cx="6740481" cy="5153092"/>
          </a:xfrm>
        </p:grpSpPr>
        <p:pic>
          <p:nvPicPr>
            <p:cNvPr id="6" name="Picture 5" descr="MCMC_darts_optimize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934" y="1417637"/>
              <a:ext cx="6581308" cy="4935981"/>
            </a:xfrm>
            <a:prstGeom prst="rect">
              <a:avLst/>
            </a:prstGeom>
          </p:spPr>
        </p:pic>
        <mc:AlternateContent xmlns:mc="http://schemas.openxmlformats.org/markup-compatibility/2006" xmlns:a14="http://schemas.microsoft.com/office/drawing/2010/main">
          <mc:Choice Requires="a14">
            <p:sp>
              <p:nvSpPr>
                <p:cNvPr id="7" name="Content Placeholder 2"/>
                <p:cNvSpPr txBox="1">
                  <a:spLocks/>
                </p:cNvSpPr>
                <p:nvPr/>
              </p:nvSpPr>
              <p:spPr>
                <a:xfrm>
                  <a:off x="4693920" y="6158747"/>
                  <a:ext cx="325120" cy="411982"/>
                </a:xfrm>
                <a:prstGeom prst="rect">
                  <a:avLst/>
                </a:prstGeom>
                <a:solidFill>
                  <a:schemeClr val="bg1"/>
                </a:solidFill>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
                      </m:oMathParaPr>
                      <m:oMath xmlns:m="http://schemas.openxmlformats.org/officeDocument/2006/math">
                        <m:r>
                          <a:rPr lang="en-US" sz="2400" i="1" smtClean="0">
                            <a:latin typeface="Cambria Math" charset="0"/>
                            <a:ea typeface="Cambria Math" charset="0"/>
                            <a:cs typeface="Cambria Math" charset="0"/>
                          </a:rPr>
                          <m:t>𝜃</m:t>
                        </m:r>
                      </m:oMath>
                    </m:oMathPara>
                  </a14:m>
                  <a:endParaRPr lang="en-US" sz="2400" dirty="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4693920" y="6158747"/>
                  <a:ext cx="325120" cy="41198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p:cNvSpPr txBox="1">
                  <a:spLocks/>
                </p:cNvSpPr>
                <p:nvPr/>
              </p:nvSpPr>
              <p:spPr>
                <a:xfrm rot="16200000">
                  <a:off x="966596" y="3534283"/>
                  <a:ext cx="738889" cy="416560"/>
                </a:xfrm>
                <a:prstGeom prst="rect">
                  <a:avLst/>
                </a:prstGeom>
                <a:solidFill>
                  <a:schemeClr val="bg1"/>
                </a:solidFill>
              </p:spPr>
              <p:txBody>
                <a:bodyPr vert="horz" lIns="91440" tIns="45720" rIns="91440" bIns="45720" rtlCol="0">
                  <a:normAutofit fontScale="3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Group"/>
                      </m:oMathParaPr>
                      <m:oMath xmlns:m="http://schemas.openxmlformats.org/officeDocument/2006/math">
                        <m:r>
                          <a:rPr lang="en-US" sz="2000" b="0" i="1" smtClean="0">
                            <a:latin typeface="Cambria Math" charset="0"/>
                            <a:ea typeface="Cambria Math" charset="0"/>
                            <a:cs typeface="Cambria Math" charset="0"/>
                          </a:rPr>
                          <m:t>𝑓</m:t>
                        </m:r>
                        <m:d>
                          <m:dPr>
                            <m:ctrlPr>
                              <a:rPr lang="en-US" sz="2000" b="0" i="1" smtClean="0">
                                <a:latin typeface="Cambria Math" panose="02040503050406030204" pitchFamily="18" charset="0"/>
                                <a:ea typeface="Cambria Math" charset="0"/>
                                <a:cs typeface="Cambria Math" charset="0"/>
                              </a:rPr>
                            </m:ctrlPr>
                          </m:dPr>
                          <m:e>
                            <m:r>
                              <a:rPr lang="en-US" sz="2000" b="0" i="1" smtClean="0">
                                <a:latin typeface="Cambria Math" charset="0"/>
                                <a:ea typeface="Cambria Math" charset="0"/>
                                <a:cs typeface="Cambria Math" charset="0"/>
                              </a:rPr>
                              <m:t>𝜃</m:t>
                            </m:r>
                          </m:e>
                        </m:d>
                      </m:oMath>
                    </m:oMathPara>
                  </a14:m>
                  <a:endParaRPr lang="en-US" sz="2000" b="0" dirty="0">
                    <a:ea typeface="Cambria Math" charset="0"/>
                    <a:cs typeface="Cambria Math" charset="0"/>
                  </a:endParaRPr>
                </a:p>
                <a:p>
                  <a:pPr marL="0" indent="0" algn="ctr" defTabSz="914400">
                    <a:spcBef>
                      <a:spcPts val="0"/>
                    </a:spcBef>
                    <a:buFontTx/>
                    <a:buNone/>
                  </a:pPr>
                  <a:endParaRPr lang="en-US" sz="2400" dirty="0"/>
                </a:p>
              </p:txBody>
            </p:sp>
          </mc:Choice>
          <mc:Fallback xmlns="">
            <p:sp>
              <p:nvSpPr>
                <p:cNvPr id="8" name="Content Placeholder 2"/>
                <p:cNvSpPr txBox="1">
                  <a:spLocks noRot="1" noChangeAspect="1" noMove="1" noResize="1" noEditPoints="1" noAdjustHandles="1" noChangeArrowheads="1" noChangeShapeType="1" noTextEdit="1"/>
                </p:cNvSpPr>
                <p:nvPr/>
              </p:nvSpPr>
              <p:spPr>
                <a:xfrm rot="16200000">
                  <a:off x="966596" y="3534283"/>
                  <a:ext cx="738889" cy="416560"/>
                </a:xfrm>
                <a:prstGeom prst="rect">
                  <a:avLst/>
                </a:prstGeom>
                <a:blipFill rotWithShape="0">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05723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Curse of dimensionality</a:t>
            </a:r>
          </a:p>
        </p:txBody>
      </p:sp>
      <p:sp>
        <p:nvSpPr>
          <p:cNvPr id="5" name="TextBox 4"/>
          <p:cNvSpPr txBox="1"/>
          <p:nvPr/>
        </p:nvSpPr>
        <p:spPr>
          <a:xfrm>
            <a:off x="4991101" y="2603880"/>
            <a:ext cx="3873500" cy="2308324"/>
          </a:xfrm>
          <a:prstGeom prst="rect">
            <a:avLst/>
          </a:prstGeom>
          <a:noFill/>
        </p:spPr>
        <p:txBody>
          <a:bodyPr wrap="square" rtlCol="0">
            <a:spAutoFit/>
          </a:bodyPr>
          <a:lstStyle/>
          <a:p>
            <a:r>
              <a:rPr lang="en-GB" sz="2400" dirty="0"/>
              <a:t>Throwing darts at the standard normal distribution between -4*SD and 4*SD:</a:t>
            </a:r>
          </a:p>
          <a:p>
            <a:endParaRPr lang="en-GB" sz="2400" dirty="0"/>
          </a:p>
          <a:p>
            <a:r>
              <a:rPr lang="en-GB" sz="2400" dirty="0"/>
              <a:t>Fraction 0.31 will “hit”</a:t>
            </a:r>
          </a:p>
        </p:txBody>
      </p:sp>
      <p:pic>
        <p:nvPicPr>
          <p:cNvPr id="1026" name="Picture 2">
            <a:extLst>
              <a:ext uri="{FF2B5EF4-FFF2-40B4-BE49-F238E27FC236}">
                <a16:creationId xmlns:a16="http://schemas.microsoft.com/office/drawing/2014/main" id="{F7C442C7-CEF7-A746-B0D9-000069160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62050"/>
            <a:ext cx="4533900" cy="45339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39F1DB7-C433-984E-A848-F7D2CFF13EBB}"/>
              </a:ext>
            </a:extLst>
          </p:cNvPr>
          <p:cNvSpPr/>
          <p:nvPr/>
        </p:nvSpPr>
        <p:spPr>
          <a:xfrm>
            <a:off x="1638300" y="1993900"/>
            <a:ext cx="2527300" cy="26670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0AEB13E-6976-D643-AC85-95DF87DFA67F}"/>
              </a:ext>
            </a:extLst>
          </p:cNvPr>
          <p:cNvSpPr/>
          <p:nvPr/>
        </p:nvSpPr>
        <p:spPr>
          <a:xfrm>
            <a:off x="2152180" y="2417348"/>
            <a:ext cx="97061" cy="97061"/>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34F28C9A-92B5-7F47-9EC1-04836E64B34D}"/>
              </a:ext>
            </a:extLst>
          </p:cNvPr>
          <p:cNvSpPr/>
          <p:nvPr/>
        </p:nvSpPr>
        <p:spPr>
          <a:xfrm>
            <a:off x="2799880" y="2569748"/>
            <a:ext cx="97061" cy="9706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DF39C9CD-B512-C741-8654-1C51D7A1A8C7}"/>
              </a:ext>
            </a:extLst>
          </p:cNvPr>
          <p:cNvSpPr/>
          <p:nvPr/>
        </p:nvSpPr>
        <p:spPr>
          <a:xfrm>
            <a:off x="2304580" y="3026948"/>
            <a:ext cx="97061" cy="97061"/>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FEC4F859-5964-364F-9400-E298DBD55E9E}"/>
              </a:ext>
            </a:extLst>
          </p:cNvPr>
          <p:cNvSpPr/>
          <p:nvPr/>
        </p:nvSpPr>
        <p:spPr>
          <a:xfrm>
            <a:off x="3396780" y="2569748"/>
            <a:ext cx="97061" cy="97061"/>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FA38B87B-7086-A44D-B8AC-321F57FB0602}"/>
              </a:ext>
            </a:extLst>
          </p:cNvPr>
          <p:cNvSpPr/>
          <p:nvPr/>
        </p:nvSpPr>
        <p:spPr>
          <a:xfrm>
            <a:off x="2812580" y="3344448"/>
            <a:ext cx="97061" cy="9706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2A91244C-9E2A-ED49-9042-19378E64DFC6}"/>
              </a:ext>
            </a:extLst>
          </p:cNvPr>
          <p:cNvSpPr/>
          <p:nvPr/>
        </p:nvSpPr>
        <p:spPr>
          <a:xfrm>
            <a:off x="3587280" y="2963448"/>
            <a:ext cx="97061" cy="97061"/>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C307AB7D-9EA8-8647-8861-28C86F3E8A30}"/>
              </a:ext>
            </a:extLst>
          </p:cNvPr>
          <p:cNvSpPr/>
          <p:nvPr/>
        </p:nvSpPr>
        <p:spPr>
          <a:xfrm>
            <a:off x="2266480" y="3852448"/>
            <a:ext cx="97061" cy="97061"/>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38EADBA5-68CE-E046-ADC1-A005641C4A5D}"/>
              </a:ext>
            </a:extLst>
          </p:cNvPr>
          <p:cNvSpPr/>
          <p:nvPr/>
        </p:nvSpPr>
        <p:spPr>
          <a:xfrm>
            <a:off x="2571280" y="4182648"/>
            <a:ext cx="97061" cy="9706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80DB2380-E0FD-6C48-814C-D44B3A4F03D4}"/>
              </a:ext>
            </a:extLst>
          </p:cNvPr>
          <p:cNvSpPr/>
          <p:nvPr/>
        </p:nvSpPr>
        <p:spPr>
          <a:xfrm>
            <a:off x="3117380" y="3750848"/>
            <a:ext cx="97061" cy="9706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6EB99770-17BE-0140-810F-52363E32B309}"/>
              </a:ext>
            </a:extLst>
          </p:cNvPr>
          <p:cNvSpPr/>
          <p:nvPr/>
        </p:nvSpPr>
        <p:spPr>
          <a:xfrm>
            <a:off x="3612680" y="3801648"/>
            <a:ext cx="97061" cy="97061"/>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5E427748-44EA-0D44-BF9D-7840CD4B2F87}"/>
              </a:ext>
            </a:extLst>
          </p:cNvPr>
          <p:cNvSpPr/>
          <p:nvPr/>
        </p:nvSpPr>
        <p:spPr>
          <a:xfrm>
            <a:off x="3155480" y="4423948"/>
            <a:ext cx="97061" cy="9706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12052ABC-5378-A07D-C388-A3DF46343EC2}"/>
              </a:ext>
            </a:extLst>
          </p:cNvPr>
          <p:cNvSpPr/>
          <p:nvPr/>
        </p:nvSpPr>
        <p:spPr>
          <a:xfrm>
            <a:off x="1978761" y="3210878"/>
            <a:ext cx="97061" cy="97061"/>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0CB57C7A-2669-258B-CF8D-4163A508592E}"/>
              </a:ext>
            </a:extLst>
          </p:cNvPr>
          <p:cNvSpPr/>
          <p:nvPr/>
        </p:nvSpPr>
        <p:spPr>
          <a:xfrm>
            <a:off x="1794834" y="4466861"/>
            <a:ext cx="97061" cy="97061"/>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F74118D2-5238-5BC1-B3E8-1EEFCDDF5502}"/>
              </a:ext>
            </a:extLst>
          </p:cNvPr>
          <p:cNvSpPr/>
          <p:nvPr/>
        </p:nvSpPr>
        <p:spPr>
          <a:xfrm>
            <a:off x="3796446" y="2320287"/>
            <a:ext cx="97061" cy="97061"/>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8BBF4730-4E81-1CB0-FDAD-A0A5F5AE5000}"/>
              </a:ext>
            </a:extLst>
          </p:cNvPr>
          <p:cNvSpPr/>
          <p:nvPr/>
        </p:nvSpPr>
        <p:spPr>
          <a:xfrm>
            <a:off x="3396779" y="3135803"/>
            <a:ext cx="97061" cy="97061"/>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61DA3182-8B7A-531F-44DB-A30B9EF41CCD}"/>
              </a:ext>
            </a:extLst>
          </p:cNvPr>
          <p:cNvSpPr/>
          <p:nvPr/>
        </p:nvSpPr>
        <p:spPr>
          <a:xfrm>
            <a:off x="3984445" y="4466860"/>
            <a:ext cx="97061" cy="97061"/>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3478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Curse of dimensionality</a:t>
            </a:r>
          </a:p>
        </p:txBody>
      </p:sp>
      <p:sp>
        <p:nvSpPr>
          <p:cNvPr id="5" name="TextBox 4"/>
          <p:cNvSpPr txBox="1"/>
          <p:nvPr/>
        </p:nvSpPr>
        <p:spPr>
          <a:xfrm>
            <a:off x="5240867" y="2603880"/>
            <a:ext cx="3657599" cy="3662541"/>
          </a:xfrm>
          <a:prstGeom prst="rect">
            <a:avLst/>
          </a:prstGeom>
          <a:noFill/>
        </p:spPr>
        <p:txBody>
          <a:bodyPr wrap="square" rtlCol="0">
            <a:spAutoFit/>
          </a:bodyPr>
          <a:lstStyle/>
          <a:p>
            <a:r>
              <a:rPr lang="en-GB" sz="2400" dirty="0"/>
              <a:t>2D normal distribution:</a:t>
            </a:r>
          </a:p>
          <a:p>
            <a:r>
              <a:rPr lang="en-GB" sz="2400" dirty="0"/>
              <a:t>0.31</a:t>
            </a:r>
            <a:r>
              <a:rPr lang="en-GB" sz="2400" baseline="30000" dirty="0"/>
              <a:t>2</a:t>
            </a:r>
            <a:r>
              <a:rPr lang="en-GB" sz="2400" dirty="0"/>
              <a:t> = 0.098</a:t>
            </a:r>
          </a:p>
          <a:p>
            <a:endParaRPr lang="en-GB" sz="2400" baseline="30000" dirty="0"/>
          </a:p>
          <a:p>
            <a:r>
              <a:rPr lang="en-GB" sz="2400" dirty="0"/>
              <a:t>10D normal distribution:</a:t>
            </a:r>
          </a:p>
          <a:p>
            <a:r>
              <a:rPr lang="en-GB" sz="2400" dirty="0"/>
              <a:t>0.31</a:t>
            </a:r>
            <a:r>
              <a:rPr lang="en-GB" sz="2400" baseline="30000" dirty="0"/>
              <a:t>10</a:t>
            </a:r>
            <a:r>
              <a:rPr lang="en-GB" sz="2400" dirty="0"/>
              <a:t> = 0.0000091</a:t>
            </a:r>
          </a:p>
          <a:p>
            <a:endParaRPr lang="en-GB" sz="2400" dirty="0"/>
          </a:p>
          <a:p>
            <a:r>
              <a:rPr lang="en-GB" sz="2400" dirty="0"/>
              <a:t>(to get 1000 samples, you need to throw 110 million darts... and that’s when limits are known)</a:t>
            </a:r>
          </a:p>
        </p:txBody>
      </p:sp>
      <p:pic>
        <p:nvPicPr>
          <p:cNvPr id="2050" name="Picture 2" descr="Image result for 2D Normal distribution">
            <a:extLst>
              <a:ext uri="{FF2B5EF4-FFF2-40B4-BE49-F238E27FC236}">
                <a16:creationId xmlns:a16="http://schemas.microsoft.com/office/drawing/2014/main" id="{BDA9A3C7-7B59-DD43-99E5-D8CC5F4CFF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534" y="1701800"/>
            <a:ext cx="4995333" cy="374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88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What can we do with posterior samples?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CB369C-1493-5D40-88CB-9AB0A7A9D54E}"/>
                  </a:ext>
                </a:extLst>
              </p:cNvPr>
              <p:cNvSpPr>
                <a:spLocks noGrp="1"/>
              </p:cNvSpPr>
              <p:nvPr>
                <p:ph idx="1"/>
              </p:nvPr>
            </p:nvSpPr>
            <p:spPr/>
            <p:txBody>
              <a:bodyPr>
                <a:normAutofit fontScale="92500" lnSpcReduction="10000"/>
              </a:bodyPr>
              <a:lstStyle/>
              <a:p>
                <a:pPr marL="0" indent="0">
                  <a:buNone/>
                </a:pPr>
                <a:r>
                  <a:rPr lang="en-US" sz="2400" dirty="0"/>
                  <a:t>We’ve been focusing on ways of </a:t>
                </a:r>
                <a:r>
                  <a:rPr lang="en-US" sz="2400" i="1" dirty="0"/>
                  <a:t>reporting</a:t>
                </a:r>
                <a:r>
                  <a:rPr lang="en-US" sz="2400" dirty="0"/>
                  <a:t> parameter estimates...</a:t>
                </a:r>
              </a:p>
              <a:p>
                <a:pPr marL="0" indent="0">
                  <a:buNone/>
                </a:pPr>
                <a:endParaRPr lang="en-US" sz="2400" dirty="0"/>
              </a:p>
              <a:p>
                <a:pPr marL="0" indent="0">
                  <a:buNone/>
                </a:pPr>
                <a:r>
                  <a:rPr lang="en-US" sz="2400" dirty="0"/>
                  <a:t>samples </a:t>
                </a:r>
                <a14:m>
                  <m:oMath xmlns:m="http://schemas.openxmlformats.org/officeDocument/2006/math">
                    <m:r>
                      <m:rPr>
                        <m:sty m:val="p"/>
                      </m:rPr>
                      <a:rPr lang="en-US" sz="2400">
                        <a:latin typeface="Cambria Math" panose="02040503050406030204" pitchFamily="18" charset="0"/>
                      </a:rPr>
                      <m:t>s</m:t>
                    </m:r>
                    <m:r>
                      <a:rPr lang="en-US" sz="2400">
                        <a:latin typeface="Cambria Math" panose="02040503050406030204" pitchFamily="18" charset="0"/>
                      </a:rPr>
                      <m:t>=</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𝜃</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𝜃</m:t>
                        </m:r>
                      </m:e>
                      <m:sub>
                        <m:r>
                          <a:rPr lang="en-US" sz="2400" i="1">
                            <a:latin typeface="Cambria Math" panose="02040503050406030204" pitchFamily="18" charset="0"/>
                          </a:rPr>
                          <m:t>2</m:t>
                        </m:r>
                      </m:sub>
                    </m:sSub>
                    <m:r>
                      <a:rPr lang="en-US" sz="2400" i="1">
                        <a:latin typeface="Cambria Math" panose="02040503050406030204" pitchFamily="18" charset="0"/>
                      </a:rPr>
                      <m:t>,…}</m:t>
                    </m:r>
                  </m:oMath>
                </a14:m>
                <a:endParaRPr lang="en-US" sz="2400" dirty="0"/>
              </a:p>
              <a:p>
                <a:pPr marL="0" indent="0">
                  <a:buNone/>
                </a:pPr>
                <a:r>
                  <a:rPr lang="en-US" sz="2000" dirty="0">
                    <a:solidFill>
                      <a:schemeClr val="accent2"/>
                    </a:solidFill>
                    <a:latin typeface="Lucida Console" panose="020B0609040504020204" pitchFamily="49" charset="0"/>
                  </a:rPr>
                  <a:t>mean</a:t>
                </a:r>
                <a:r>
                  <a:rPr lang="en-US" sz="2000" dirty="0">
                    <a:latin typeface="Lucida Console" panose="020B0609040504020204" pitchFamily="49" charset="0"/>
                  </a:rPr>
                  <a:t>(</a:t>
                </a:r>
                <a:r>
                  <a:rPr lang="en-US" sz="2000" dirty="0">
                    <a:solidFill>
                      <a:schemeClr val="tx2"/>
                    </a:solidFill>
                    <a:latin typeface="Lucida Console" panose="020B0609040504020204" pitchFamily="49" charset="0"/>
                  </a:rPr>
                  <a:t>s</a:t>
                </a:r>
                <a:r>
                  <a:rPr lang="en-US" sz="2000" dirty="0">
                    <a:latin typeface="Lucida Console" panose="020B0609040504020204" pitchFamily="49" charset="0"/>
                  </a:rPr>
                  <a:t>) </a:t>
                </a:r>
                <a:r>
                  <a:rPr lang="en-US" sz="2000" i="1" dirty="0">
                    <a:solidFill>
                      <a:schemeClr val="bg2">
                        <a:lumMod val="50000"/>
                      </a:schemeClr>
                    </a:solidFill>
                    <a:latin typeface="Lucida Console" panose="020B0609040504020204" pitchFamily="49" charset="0"/>
                  </a:rPr>
                  <a:t># if s is vector of R0, this gives mean R0</a:t>
                </a:r>
              </a:p>
              <a:p>
                <a:pPr marL="0" indent="0">
                  <a:buNone/>
                </a:pPr>
                <a:endParaRPr lang="en-US" sz="2400" dirty="0">
                  <a:latin typeface="Lucida Console" panose="020B0609040504020204" pitchFamily="49" charset="0"/>
                </a:endParaRPr>
              </a:p>
              <a:p>
                <a:pPr marL="0" indent="0">
                  <a:buNone/>
                </a:pPr>
                <a:r>
                  <a:rPr lang="en-US" sz="2400" dirty="0"/>
                  <a:t>But we can use them to make predictions, test interventions, </a:t>
                </a:r>
                <a:r>
                  <a:rPr lang="en-US" sz="2400" dirty="0" err="1"/>
                  <a:t>etc</a:t>
                </a:r>
                <a:endParaRPr lang="en-US" sz="2400" dirty="0"/>
              </a:p>
              <a:p>
                <a:pPr marL="0" indent="0">
                  <a:buNone/>
                </a:pPr>
                <a:endParaRPr lang="en-US" sz="2400" dirty="0">
                  <a:latin typeface="Lucida Console" panose="020B0609040504020204" pitchFamily="49" charset="0"/>
                </a:endParaRPr>
              </a:p>
              <a:p>
                <a:pPr marL="0" indent="0">
                  <a:buNone/>
                </a:pPr>
                <a:r>
                  <a:rPr lang="en-US" sz="2000" dirty="0">
                    <a:solidFill>
                      <a:schemeClr val="accent2"/>
                    </a:solidFill>
                    <a:latin typeface="Lucida Console" panose="020B0609040504020204" pitchFamily="49" charset="0"/>
                  </a:rPr>
                  <a:t>for</a:t>
                </a:r>
                <a:r>
                  <a:rPr lang="en-US" sz="2000" dirty="0">
                    <a:latin typeface="Lucida Console" panose="020B0609040504020204" pitchFamily="49" charset="0"/>
                  </a:rPr>
                  <a:t> </a:t>
                </a:r>
                <a:r>
                  <a:rPr lang="en-US" sz="2000" dirty="0">
                    <a:solidFill>
                      <a:schemeClr val="tx2"/>
                    </a:solidFill>
                    <a:latin typeface="Lucida Console" panose="020B0609040504020204" pitchFamily="49" charset="0"/>
                  </a:rPr>
                  <a:t>theta</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in</a:t>
                </a:r>
                <a:r>
                  <a:rPr lang="en-US" sz="2000" dirty="0">
                    <a:latin typeface="Lucida Console" panose="020B0609040504020204" pitchFamily="49" charset="0"/>
                  </a:rPr>
                  <a:t> </a:t>
                </a:r>
                <a:r>
                  <a:rPr lang="en-US" sz="2000" dirty="0">
                    <a:solidFill>
                      <a:schemeClr val="tx2"/>
                    </a:solidFill>
                    <a:latin typeface="Lucida Console" panose="020B0609040504020204" pitchFamily="49" charset="0"/>
                  </a:rPr>
                  <a:t>s</a:t>
                </a:r>
                <a:r>
                  <a:rPr lang="en-US" sz="2000" dirty="0">
                    <a:latin typeface="Lucida Console" panose="020B0609040504020204" pitchFamily="49" charset="0"/>
                  </a:rPr>
                  <a:t> {</a:t>
                </a:r>
              </a:p>
              <a:p>
                <a:pPr marL="0" indent="0">
                  <a:buNone/>
                </a:pP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run model</a:t>
                </a:r>
                <a:r>
                  <a:rPr lang="en-US" sz="2000" dirty="0">
                    <a:latin typeface="Lucida Console" panose="020B0609040504020204" pitchFamily="49" charset="0"/>
                  </a:rPr>
                  <a:t> with </a:t>
                </a:r>
                <a:r>
                  <a:rPr lang="en-US" sz="2000" dirty="0">
                    <a:solidFill>
                      <a:schemeClr val="tx2"/>
                    </a:solidFill>
                    <a:latin typeface="Lucida Console" panose="020B0609040504020204" pitchFamily="49" charset="0"/>
                  </a:rPr>
                  <a:t>R0</a:t>
                </a:r>
                <a:r>
                  <a:rPr lang="en-US" sz="2000" dirty="0">
                    <a:latin typeface="Lucida Console" panose="020B0609040504020204" pitchFamily="49" charset="0"/>
                  </a:rPr>
                  <a:t> = </a:t>
                </a:r>
                <a:r>
                  <a:rPr lang="en-US" sz="2000" dirty="0">
                    <a:solidFill>
                      <a:schemeClr val="tx2"/>
                    </a:solidFill>
                    <a:latin typeface="Lucida Console" panose="020B0609040504020204" pitchFamily="49" charset="0"/>
                  </a:rPr>
                  <a:t>theta</a:t>
                </a:r>
                <a:r>
                  <a:rPr lang="en-US" sz="2000" dirty="0">
                    <a:latin typeface="Lucida Console" panose="020B0609040504020204" pitchFamily="49" charset="0"/>
                  </a:rPr>
                  <a:t> and 0% vaccination</a:t>
                </a:r>
              </a:p>
              <a:p>
                <a:pPr marL="0" indent="0">
                  <a:buNone/>
                </a:pP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run model</a:t>
                </a:r>
                <a:r>
                  <a:rPr lang="en-US" sz="2000" dirty="0">
                    <a:latin typeface="Lucida Console" panose="020B0609040504020204" pitchFamily="49" charset="0"/>
                  </a:rPr>
                  <a:t> with </a:t>
                </a:r>
                <a:r>
                  <a:rPr lang="en-US" sz="2000" dirty="0">
                    <a:solidFill>
                      <a:schemeClr val="tx2"/>
                    </a:solidFill>
                    <a:latin typeface="Lucida Console" panose="020B0609040504020204" pitchFamily="49" charset="0"/>
                  </a:rPr>
                  <a:t>R0</a:t>
                </a:r>
                <a:r>
                  <a:rPr lang="en-US" sz="2000" dirty="0">
                    <a:latin typeface="Lucida Console" panose="020B0609040504020204" pitchFamily="49" charset="0"/>
                  </a:rPr>
                  <a:t> = </a:t>
                </a:r>
                <a:r>
                  <a:rPr lang="en-US" sz="2000" dirty="0">
                    <a:solidFill>
                      <a:schemeClr val="tx2"/>
                    </a:solidFill>
                    <a:latin typeface="Lucida Console" panose="020B0609040504020204" pitchFamily="49" charset="0"/>
                  </a:rPr>
                  <a:t>theta</a:t>
                </a:r>
                <a:r>
                  <a:rPr lang="en-US" sz="2000" dirty="0">
                    <a:latin typeface="Lucida Console" panose="020B0609040504020204" pitchFamily="49" charset="0"/>
                  </a:rPr>
                  <a:t> and 50% vaccination</a:t>
                </a:r>
              </a:p>
              <a:p>
                <a:pPr marL="0" indent="0">
                  <a:buNone/>
                </a:pP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record results</a:t>
                </a:r>
              </a:p>
              <a:p>
                <a:pPr marL="0" indent="0">
                  <a:buNone/>
                </a:pPr>
                <a:r>
                  <a:rPr lang="en-US" sz="2000" dirty="0">
                    <a:latin typeface="Lucida Console" panose="020B0609040504020204" pitchFamily="49" charset="0"/>
                  </a:rPr>
                  <a:t>}</a:t>
                </a:r>
                <a:endParaRPr lang="en-US" sz="2000" i="1" dirty="0">
                  <a:latin typeface="Lucida Console" panose="020B0609040504020204" pitchFamily="49" charset="0"/>
                </a:endParaRPr>
              </a:p>
              <a:p>
                <a:pPr marL="0" indent="0">
                  <a:buNone/>
                </a:pPr>
                <a:endParaRPr lang="en-US" sz="2400" dirty="0">
                  <a:latin typeface="Lucida Console" panose="020B0609040504020204" pitchFamily="49" charset="0"/>
                </a:endParaRPr>
              </a:p>
            </p:txBody>
          </p:sp>
        </mc:Choice>
        <mc:Fallback xmlns="">
          <p:sp>
            <p:nvSpPr>
              <p:cNvPr id="3" name="Content Placeholder 2">
                <a:extLst>
                  <a:ext uri="{FF2B5EF4-FFF2-40B4-BE49-F238E27FC236}">
                    <a16:creationId xmlns:a16="http://schemas.microsoft.com/office/drawing/2014/main" id="{55CB369C-1493-5D40-88CB-9AB0A7A9D54E}"/>
                  </a:ext>
                </a:extLst>
              </p:cNvPr>
              <p:cNvSpPr>
                <a:spLocks noGrp="1" noRot="1" noChangeAspect="1" noMove="1" noResize="1" noEditPoints="1" noAdjustHandles="1" noChangeArrowheads="1" noChangeShapeType="1" noTextEdit="1"/>
              </p:cNvSpPr>
              <p:nvPr>
                <p:ph idx="1"/>
              </p:nvPr>
            </p:nvSpPr>
            <p:spPr>
              <a:blipFill>
                <a:blip r:embed="rId2"/>
                <a:stretch>
                  <a:fillRect l="-1080" t="-1401" b="-560"/>
                </a:stretch>
              </a:blipFill>
            </p:spPr>
            <p:txBody>
              <a:bodyPr/>
              <a:lstStyle/>
              <a:p>
                <a:r>
                  <a:rPr lang="en-US">
                    <a:noFill/>
                  </a:rPr>
                  <a:t> </a:t>
                </a:r>
              </a:p>
            </p:txBody>
          </p:sp>
        </mc:Fallback>
      </mc:AlternateContent>
    </p:spTree>
    <p:extLst>
      <p:ext uri="{BB962C8B-B14F-4D97-AF65-F5344CB8AC3E}">
        <p14:creationId xmlns:p14="http://schemas.microsoft.com/office/powerpoint/2010/main" val="43733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Markov Chain Monte Carlo</a:t>
            </a:r>
          </a:p>
        </p:txBody>
      </p:sp>
      <p:sp>
        <p:nvSpPr>
          <p:cNvPr id="6" name="Subtitle 2">
            <a:extLst>
              <a:ext uri="{FF2B5EF4-FFF2-40B4-BE49-F238E27FC236}">
                <a16:creationId xmlns:a16="http://schemas.microsoft.com/office/drawing/2014/main" id="{E59A5F47-F0CD-5D42-BC8C-8AD65DA742BD}"/>
              </a:ext>
            </a:extLst>
          </p:cNvPr>
          <p:cNvSpPr txBox="1">
            <a:spLocks/>
          </p:cNvSpPr>
          <p:nvPr/>
        </p:nvSpPr>
        <p:spPr>
          <a:xfrm>
            <a:off x="1371600" y="4013200"/>
            <a:ext cx="6400800"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dirty="0"/>
              <a:t>Model Fitting and Inference for</a:t>
            </a:r>
          </a:p>
          <a:p>
            <a:r>
              <a:rPr lang="en-GB" dirty="0"/>
              <a:t>Infectious Disease Dynamics</a:t>
            </a:r>
          </a:p>
          <a:p>
            <a:r>
              <a:rPr lang="en-GB" dirty="0"/>
              <a:t>short course</a:t>
            </a:r>
          </a:p>
        </p:txBody>
      </p:sp>
    </p:spTree>
    <p:extLst>
      <p:ext uri="{BB962C8B-B14F-4D97-AF65-F5344CB8AC3E}">
        <p14:creationId xmlns:p14="http://schemas.microsoft.com/office/powerpoint/2010/main" val="727682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Markov Chain Monte Carlo (MCMC)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257800"/>
              </a:xfrm>
            </p:spPr>
            <p:txBody>
              <a:bodyPr>
                <a:normAutofit fontScale="92500" lnSpcReduction="10000"/>
              </a:bodyPr>
              <a:lstStyle/>
              <a:p>
                <a:pPr marL="0" indent="0">
                  <a:buNone/>
                </a:pPr>
                <a:r>
                  <a:rPr lang="en-GB" dirty="0"/>
                  <a:t>Markov chain: stochastic sequence of states in which the next state depends only upon the current state</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charset="0"/>
                              <a:ea typeface="Cambria Math" charset="0"/>
                              <a:cs typeface="Cambria Math" charset="0"/>
                            </a:rPr>
                            <m:t>𝜃</m:t>
                          </m:r>
                        </m:e>
                        <m:sub>
                          <m:r>
                            <a:rPr lang="en-US" b="0" i="1" smtClean="0">
                              <a:latin typeface="Cambria Math" charset="0"/>
                            </a:rPr>
                            <m:t>𝑡</m:t>
                          </m:r>
                          <m:r>
                            <a:rPr lang="en-US" b="0" i="1" smtClean="0">
                              <a:latin typeface="Cambria Math" charset="0"/>
                            </a:rPr>
                            <m:t>+1</m:t>
                          </m:r>
                        </m:sub>
                      </m:sSub>
                      <m:r>
                        <a:rPr lang="en-US" b="0" i="1" smtClean="0">
                          <a:latin typeface="Cambria Math" charset="0"/>
                        </a:rPr>
                        <m:t> ~ </m:t>
                      </m:r>
                      <m:r>
                        <a:rPr lang="en-US" b="0" i="1" smtClean="0">
                          <a:latin typeface="Cambria Math" charset="0"/>
                          <a:ea typeface="Cambria Math" charset="0"/>
                          <a:cs typeface="Cambria Math" charset="0"/>
                        </a:rPr>
                        <m:t>𝔻</m:t>
                      </m:r>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ea typeface="Cambria Math" charset="0"/>
                              <a:cs typeface="Cambria Math" charset="0"/>
                            </a:rPr>
                            <m:t>𝜃</m:t>
                          </m:r>
                        </m:e>
                        <m:sub>
                          <m:r>
                            <a:rPr lang="en-US" b="0" i="1" smtClean="0">
                              <a:latin typeface="Cambria Math" charset="0"/>
                            </a:rPr>
                            <m:t>𝑡</m:t>
                          </m:r>
                        </m:sub>
                      </m:sSub>
                      <m:r>
                        <a:rPr lang="en-US" b="0" i="1" smtClean="0">
                          <a:latin typeface="Cambria Math" charset="0"/>
                        </a:rPr>
                        <m:t>)</m:t>
                      </m:r>
                    </m:oMath>
                  </m:oMathPara>
                </a14:m>
                <a:endParaRPr lang="en-GB" dirty="0"/>
              </a:p>
              <a:p>
                <a:pPr marL="0" indent="0">
                  <a:buNone/>
                </a:pPr>
                <a:endParaRPr lang="en-GB" dirty="0"/>
              </a:p>
              <a:p>
                <a:pPr marL="0" indent="0">
                  <a:buNone/>
                </a:pPr>
                <a:r>
                  <a:rPr lang="en-GB" dirty="0"/>
                  <a:t>Monte Carlo: a famous casino. Also a class of algorithms in which random sampling is used to solve problems.</a:t>
                </a:r>
              </a:p>
              <a:p>
                <a:pPr marL="0" indent="0">
                  <a:buNone/>
                </a:pPr>
                <a:endParaRPr lang="en-GB" dirty="0"/>
              </a:p>
              <a:p>
                <a:pPr marL="0" indent="0">
                  <a:buNone/>
                </a:pPr>
                <a:r>
                  <a:rPr lang="en-GB" dirty="0"/>
                  <a:t>Metropolis-Hastings algorithm: a particular way of using MCMC to sample from a distribution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257800"/>
              </a:xfrm>
              <a:blipFill rotWithShape="0">
                <a:blip r:embed="rId2"/>
                <a:stretch>
                  <a:fillRect l="-1704" t="-2436" r="-2296"/>
                </a:stretch>
              </a:blipFill>
            </p:spPr>
            <p:txBody>
              <a:bodyPr/>
              <a:lstStyle/>
              <a:p>
                <a:r>
                  <a:rPr lang="en-US">
                    <a:noFill/>
                  </a:rPr>
                  <a:t> </a:t>
                </a:r>
              </a:p>
            </p:txBody>
          </p:sp>
        </mc:Fallback>
      </mc:AlternateContent>
    </p:spTree>
    <p:extLst>
      <p:ext uri="{BB962C8B-B14F-4D97-AF65-F5344CB8AC3E}">
        <p14:creationId xmlns:p14="http://schemas.microsoft.com/office/powerpoint/2010/main" val="64603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44"/>
            <a:ext cx="8229600" cy="1143000"/>
          </a:xfrm>
        </p:spPr>
        <p:txBody>
          <a:bodyPr/>
          <a:lstStyle/>
          <a:p>
            <a:r>
              <a:rPr lang="en-US" dirty="0"/>
              <a:t>Recap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Last session we saw that the </a:t>
                </a:r>
                <a:r>
                  <a:rPr lang="en-US" dirty="0">
                    <a:solidFill>
                      <a:schemeClr val="accent2"/>
                    </a:solidFill>
                  </a:rPr>
                  <a:t>posterior distribution</a:t>
                </a:r>
                <a:r>
                  <a:rPr lang="en-US" dirty="0"/>
                  <a:t> of </a:t>
                </a:r>
                <a14:m>
                  <m:oMath xmlns:m="http://schemas.openxmlformats.org/officeDocument/2006/math">
                    <m:r>
                      <a:rPr lang="en-US" i="1" smtClean="0">
                        <a:latin typeface="Cambria Math" charset="0"/>
                        <a:ea typeface="Cambria Math" charset="0"/>
                        <a:cs typeface="Cambria Math" charset="0"/>
                      </a:rPr>
                      <m:t>𝜃</m:t>
                    </m:r>
                  </m:oMath>
                </a14:m>
                <a:r>
                  <a:rPr lang="en-US" dirty="0"/>
                  <a:t>, given observed data </a:t>
                </a:r>
                <a:r>
                  <a:rPr lang="en-US" i="1" dirty="0"/>
                  <a:t>D</a:t>
                </a:r>
                <a:r>
                  <a:rPr lang="en-US" dirty="0"/>
                  <a:t>, is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lvl="0" indent="0" defTabSz="914400">
                  <a:spcBef>
                    <a:spcPts val="0"/>
                  </a:spcBef>
                  <a:buNone/>
                  <a:defRPr/>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charset="0"/>
                        </a:rPr>
                        <m:t>𝑝</m:t>
                      </m:r>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charset="0"/>
                              <a:ea typeface="Cambria Math" charset="0"/>
                              <a:cs typeface="Cambria Math" charset="0"/>
                            </a:rPr>
                            <m:t>𝜃</m:t>
                          </m:r>
                        </m:e>
                        <m:e>
                          <m:r>
                            <a:rPr lang="en-US" b="0" i="1" smtClean="0">
                              <a:solidFill>
                                <a:schemeClr val="accent2"/>
                              </a:solidFill>
                              <a:latin typeface="Cambria Math" panose="02040503050406030204" pitchFamily="18" charset="0"/>
                              <a:ea typeface="Cambria Math" charset="0"/>
                              <a:cs typeface="Cambria Math" charset="0"/>
                            </a:rPr>
                            <m:t>𝐷</m:t>
                          </m:r>
                        </m:e>
                      </m:d>
                      <m:r>
                        <a:rPr lang="en-US" b="0" i="1" smtClean="0">
                          <a:solidFill>
                            <a:schemeClr val="tx1"/>
                          </a:solidFill>
                          <a:latin typeface="Cambria Math" panose="02040503050406030204" pitchFamily="18" charset="0"/>
                          <a:ea typeface="Cambria Math" charset="0"/>
                          <a:cs typeface="Cambria Math" charset="0"/>
                        </a:rPr>
                        <m:t>=</m:t>
                      </m:r>
                      <m:f>
                        <m:fPr>
                          <m:ctrlPr>
                            <a:rPr lang="en-US" b="0" i="1" smtClean="0">
                              <a:solidFill>
                                <a:schemeClr val="tx1"/>
                              </a:solidFill>
                              <a:latin typeface="Cambria Math" panose="02040503050406030204" pitchFamily="18" charset="0"/>
                              <a:ea typeface="Cambria Math" charset="0"/>
                              <a:cs typeface="Cambria Math" charset="0"/>
                            </a:rPr>
                          </m:ctrlPr>
                        </m:fPr>
                        <m:num>
                          <m:r>
                            <a:rPr lang="en-US" b="0" i="1" smtClean="0">
                              <a:solidFill>
                                <a:schemeClr val="accent1"/>
                              </a:solidFill>
                              <a:latin typeface="Cambria Math" charset="0"/>
                              <a:ea typeface="Cambria Math" charset="0"/>
                              <a:cs typeface="Cambria Math" charset="0"/>
                            </a:rPr>
                            <m:t>𝑝</m:t>
                          </m:r>
                          <m:d>
                            <m:dPr>
                              <m:ctrlPr>
                                <a:rPr lang="en-US" b="0" i="1" smtClean="0">
                                  <a:solidFill>
                                    <a:schemeClr val="accent1"/>
                                  </a:solidFill>
                                  <a:latin typeface="Cambria Math" panose="02040503050406030204" pitchFamily="18" charset="0"/>
                                  <a:ea typeface="Cambria Math" charset="0"/>
                                  <a:cs typeface="Cambria Math" charset="0"/>
                                </a:rPr>
                              </m:ctrlPr>
                            </m:dPr>
                            <m:e>
                              <m:r>
                                <a:rPr lang="en-US" b="0" i="1" smtClean="0">
                                  <a:solidFill>
                                    <a:schemeClr val="accent1"/>
                                  </a:solidFill>
                                  <a:latin typeface="Cambria Math" panose="02040503050406030204" pitchFamily="18" charset="0"/>
                                  <a:ea typeface="Cambria Math" charset="0"/>
                                  <a:cs typeface="Cambria Math" charset="0"/>
                                </a:rPr>
                                <m:t>𝐷</m:t>
                              </m:r>
                            </m:e>
                            <m:e>
                              <m:r>
                                <a:rPr lang="en-US" b="0" i="1" smtClean="0">
                                  <a:solidFill>
                                    <a:schemeClr val="accent1"/>
                                  </a:solidFill>
                                  <a:latin typeface="Cambria Math" charset="0"/>
                                  <a:ea typeface="Cambria Math" charset="0"/>
                                  <a:cs typeface="Cambria Math" charset="0"/>
                                </a:rPr>
                                <m:t>𝜃</m:t>
                              </m:r>
                            </m:e>
                          </m:d>
                          <m:r>
                            <a:rPr lang="en-US" b="0" i="1" smtClean="0">
                              <a:solidFill>
                                <a:schemeClr val="accent6"/>
                              </a:solidFill>
                              <a:latin typeface="Cambria Math" charset="0"/>
                              <a:ea typeface="Cambria Math" charset="0"/>
                              <a:cs typeface="Cambria Math" charset="0"/>
                            </a:rPr>
                            <m:t>𝑝</m:t>
                          </m:r>
                          <m:d>
                            <m:dPr>
                              <m:ctrlPr>
                                <a:rPr lang="en-US" b="0" i="1" smtClean="0">
                                  <a:solidFill>
                                    <a:schemeClr val="accent6"/>
                                  </a:solidFill>
                                  <a:latin typeface="Cambria Math" panose="02040503050406030204" pitchFamily="18" charset="0"/>
                                  <a:ea typeface="Cambria Math" charset="0"/>
                                  <a:cs typeface="Cambria Math" charset="0"/>
                                </a:rPr>
                              </m:ctrlPr>
                            </m:dPr>
                            <m:e>
                              <m:r>
                                <a:rPr lang="en-US" b="0" i="1" smtClean="0">
                                  <a:solidFill>
                                    <a:schemeClr val="accent6"/>
                                  </a:solidFill>
                                  <a:latin typeface="Cambria Math" charset="0"/>
                                  <a:ea typeface="Cambria Math" charset="0"/>
                                  <a:cs typeface="Cambria Math" charset="0"/>
                                </a:rPr>
                                <m:t>𝜃</m:t>
                              </m:r>
                            </m:e>
                          </m:d>
                        </m:num>
                        <m:den>
                          <m:r>
                            <a:rPr lang="en-US" b="0" i="1" smtClean="0">
                              <a:solidFill>
                                <a:schemeClr val="bg1">
                                  <a:lumMod val="50000"/>
                                </a:schemeClr>
                              </a:solidFill>
                              <a:latin typeface="Cambria Math" panose="02040503050406030204" pitchFamily="18" charset="0"/>
                              <a:ea typeface="Cambria Math" charset="0"/>
                              <a:cs typeface="Cambria Math" charset="0"/>
                            </a:rPr>
                            <m:t>𝑝</m:t>
                          </m:r>
                          <m:d>
                            <m:dPr>
                              <m:ctrlPr>
                                <a:rPr lang="en-US" b="0" i="1" smtClean="0">
                                  <a:solidFill>
                                    <a:schemeClr val="bg1">
                                      <a:lumMod val="50000"/>
                                    </a:schemeClr>
                                  </a:solidFill>
                                  <a:latin typeface="Cambria Math" panose="02040503050406030204" pitchFamily="18" charset="0"/>
                                  <a:ea typeface="Cambria Math" charset="0"/>
                                  <a:cs typeface="Cambria Math" charset="0"/>
                                </a:rPr>
                              </m:ctrlPr>
                            </m:dPr>
                            <m:e>
                              <m:r>
                                <a:rPr lang="en-US" b="0" i="1" smtClean="0">
                                  <a:solidFill>
                                    <a:schemeClr val="bg1">
                                      <a:lumMod val="50000"/>
                                    </a:schemeClr>
                                  </a:solidFill>
                                  <a:latin typeface="Cambria Math" panose="02040503050406030204" pitchFamily="18" charset="0"/>
                                  <a:ea typeface="Cambria Math" charset="0"/>
                                  <a:cs typeface="Cambria Math" charset="0"/>
                                </a:rPr>
                                <m:t>𝐷</m:t>
                              </m:r>
                            </m:e>
                          </m:d>
                        </m:den>
                      </m:f>
                    </m:oMath>
                  </m:oMathPara>
                </a14:m>
                <a:endParaRPr lang="en-US" dirty="0"/>
              </a:p>
              <a:p>
                <a:pPr marL="0" lvl="0" indent="0" defTabSz="914400">
                  <a:spcBef>
                    <a:spcPts val="0"/>
                  </a:spcBef>
                  <a:buNone/>
                  <a:defRPr/>
                </a:pPr>
                <a:endParaRPr lang="en-US" dirty="0"/>
              </a:p>
              <a:p>
                <a:pPr marL="0" lvl="0" indent="0" defTabSz="914400">
                  <a:spcBef>
                    <a:spcPts val="0"/>
                  </a:spcBef>
                  <a:buNone/>
                  <a:defRPr/>
                </a:pPr>
                <a14:m>
                  <m:oMathPara xmlns:m="http://schemas.openxmlformats.org/officeDocument/2006/math">
                    <m:oMathParaPr>
                      <m:jc m:val="centerGroup"/>
                    </m:oMathParaPr>
                    <m:oMath xmlns:m="http://schemas.openxmlformats.org/officeDocument/2006/math">
                      <m:r>
                        <m:rPr>
                          <m:sty m:val="p"/>
                        </m:rPr>
                        <a:rPr lang="en-US" b="0" i="0" smtClean="0">
                          <a:solidFill>
                            <a:schemeClr val="accent2"/>
                          </a:solidFill>
                          <a:latin typeface="Cambria Math" panose="02040503050406030204" pitchFamily="18" charset="0"/>
                        </a:rPr>
                        <m:t>Posterior</m:t>
                      </m:r>
                      <m:r>
                        <a:rPr lang="en-US" i="1">
                          <a:latin typeface="Cambria Math" panose="02040503050406030204" pitchFamily="18" charset="0"/>
                          <a:ea typeface="Cambria Math" charset="0"/>
                          <a:cs typeface="Cambria Math" charset="0"/>
                        </a:rPr>
                        <m:t>=</m:t>
                      </m:r>
                      <m:f>
                        <m:fPr>
                          <m:ctrlPr>
                            <a:rPr lang="en-US" i="1">
                              <a:latin typeface="Cambria Math" panose="02040503050406030204" pitchFamily="18" charset="0"/>
                              <a:ea typeface="Cambria Math" charset="0"/>
                              <a:cs typeface="Cambria Math" charset="0"/>
                            </a:rPr>
                          </m:ctrlPr>
                        </m:fPr>
                        <m:num>
                          <m:r>
                            <m:rPr>
                              <m:sty m:val="p"/>
                            </m:rPr>
                            <a:rPr lang="en-US" b="0" i="0" smtClean="0">
                              <a:solidFill>
                                <a:schemeClr val="accent1"/>
                              </a:solidFill>
                              <a:latin typeface="Cambria Math" panose="02040503050406030204" pitchFamily="18" charset="0"/>
                              <a:ea typeface="Cambria Math" charset="0"/>
                              <a:cs typeface="Cambria Math" charset="0"/>
                            </a:rPr>
                            <m:t>Likelihood</m:t>
                          </m:r>
                          <m:r>
                            <a:rPr lang="en-US" b="0" i="1" smtClean="0">
                              <a:solidFill>
                                <a:schemeClr val="accent1"/>
                              </a:solidFill>
                              <a:latin typeface="Cambria Math" panose="02040503050406030204" pitchFamily="18" charset="0"/>
                              <a:ea typeface="Cambria Math" charset="0"/>
                              <a:cs typeface="Cambria Math" charset="0"/>
                            </a:rPr>
                            <m:t> </m:t>
                          </m:r>
                          <m:r>
                            <a:rPr lang="en-US" b="0" i="1" smtClean="0">
                              <a:solidFill>
                                <a:schemeClr val="tx1"/>
                              </a:solidFill>
                              <a:latin typeface="Cambria Math" panose="02040503050406030204" pitchFamily="18" charset="0"/>
                              <a:ea typeface="Cambria Math" panose="02040503050406030204" pitchFamily="18" charset="0"/>
                              <a:cs typeface="Cambria Math" charset="0"/>
                            </a:rPr>
                            <m:t>× </m:t>
                          </m:r>
                          <m:r>
                            <m:rPr>
                              <m:sty m:val="p"/>
                            </m:rPr>
                            <a:rPr lang="en-US" b="0" i="0" smtClean="0">
                              <a:solidFill>
                                <a:schemeClr val="accent6"/>
                              </a:solidFill>
                              <a:latin typeface="Cambria Math" panose="02040503050406030204" pitchFamily="18" charset="0"/>
                              <a:ea typeface="Cambria Math" charset="0"/>
                              <a:cs typeface="Cambria Math" charset="0"/>
                            </a:rPr>
                            <m:t>Prior</m:t>
                          </m:r>
                        </m:num>
                        <m:den>
                          <m:r>
                            <m:rPr>
                              <m:sty m:val="p"/>
                            </m:rPr>
                            <a:rPr lang="en-US" b="0" i="0" smtClean="0">
                              <a:solidFill>
                                <a:schemeClr val="bg1">
                                  <a:lumMod val="50000"/>
                                </a:schemeClr>
                              </a:solidFill>
                              <a:latin typeface="Cambria Math" panose="02040503050406030204" pitchFamily="18" charset="0"/>
                              <a:ea typeface="Cambria Math" charset="0"/>
                              <a:cs typeface="Cambria Math" charset="0"/>
                            </a:rPr>
                            <m:t>Constant</m:t>
                          </m:r>
                        </m:den>
                      </m:f>
                    </m:oMath>
                  </m:oMathPara>
                </a14:m>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indent="0" defTabSz="914400">
                  <a:spcBef>
                    <a:spcPts val="0"/>
                  </a:spcBef>
                  <a:buNone/>
                </a:pPr>
                <a:r>
                  <a:rPr lang="en-US" dirty="0"/>
                  <a:t>Our aim is to characterize the </a:t>
                </a:r>
                <a:r>
                  <a:rPr lang="en-US" dirty="0">
                    <a:solidFill>
                      <a:schemeClr val="accent2"/>
                    </a:solidFill>
                  </a:rPr>
                  <a:t>posterior</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2" t="-2241" b="-1120"/>
                </a:stretch>
              </a:blipFill>
            </p:spPr>
            <p:txBody>
              <a:bodyPr/>
              <a:lstStyle/>
              <a:p>
                <a:r>
                  <a:rPr lang="en-US">
                    <a:noFill/>
                  </a:rPr>
                  <a:t> </a:t>
                </a:r>
              </a:p>
            </p:txBody>
          </p:sp>
        </mc:Fallback>
      </mc:AlternateContent>
    </p:spTree>
    <p:extLst>
      <p:ext uri="{BB962C8B-B14F-4D97-AF65-F5344CB8AC3E}">
        <p14:creationId xmlns:p14="http://schemas.microsoft.com/office/powerpoint/2010/main" val="239416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MCMC: Outline</a:t>
            </a:r>
          </a:p>
        </p:txBody>
      </p:sp>
      <p:sp>
        <p:nvSpPr>
          <p:cNvPr id="3" name="Content Placeholder 2"/>
          <p:cNvSpPr>
            <a:spLocks noGrp="1"/>
          </p:cNvSpPr>
          <p:nvPr>
            <p:ph idx="1"/>
          </p:nvPr>
        </p:nvSpPr>
        <p:spPr/>
        <p:txBody>
          <a:bodyPr/>
          <a:lstStyle/>
          <a:p>
            <a:r>
              <a:rPr lang="en-GB" dirty="0"/>
              <a:t>What the algorithm is</a:t>
            </a:r>
          </a:p>
          <a:p>
            <a:r>
              <a:rPr lang="en-GB" dirty="0"/>
              <a:t>Practical: Implementing Metropolis-Hastings MCMC</a:t>
            </a:r>
          </a:p>
          <a:p>
            <a:r>
              <a:rPr lang="en-GB" dirty="0"/>
              <a:t>Why it works.</a:t>
            </a:r>
          </a:p>
        </p:txBody>
      </p:sp>
    </p:spTree>
    <p:extLst>
      <p:ext uri="{BB962C8B-B14F-4D97-AF65-F5344CB8AC3E}">
        <p14:creationId xmlns:p14="http://schemas.microsoft.com/office/powerpoint/2010/main" val="159509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MCMC algorithm</a:t>
            </a:r>
          </a:p>
        </p:txBody>
      </p:sp>
      <p:pic>
        <p:nvPicPr>
          <p:cNvPr id="4" name="Picture 3" descr="MCMC_curv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2122"/>
            <a:ext cx="5761832" cy="4325549"/>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5761832" y="1332122"/>
                <a:ext cx="3382168" cy="3693319"/>
              </a:xfrm>
              <a:prstGeom prst="rect">
                <a:avLst/>
              </a:prstGeom>
              <a:noFill/>
            </p:spPr>
            <p:txBody>
              <a:bodyPr wrap="square" rtlCol="0">
                <a:spAutoFit/>
              </a:bodyPr>
              <a:lstStyle/>
              <a:p>
                <a:r>
                  <a:rPr lang="en-GB" dirty="0"/>
                  <a:t>Choose a starting point, </a:t>
                </a:r>
                <a14:m>
                  <m:oMath xmlns:m="http://schemas.openxmlformats.org/officeDocument/2006/math">
                    <m:r>
                      <a:rPr lang="en-US" i="1">
                        <a:latin typeface="Cambria Math" charset="0"/>
                        <a:ea typeface="Cambria Math" charset="0"/>
                        <a:cs typeface="Cambria Math" charset="0"/>
                        <a:sym typeface="Wingdings"/>
                      </a:rPr>
                      <m:t>𝜃</m:t>
                    </m:r>
                    <m:r>
                      <a:rPr lang="en-US" b="0" i="1" smtClean="0">
                        <a:latin typeface="Cambria Math" charset="0"/>
                        <a:ea typeface="Cambria Math" charset="0"/>
                        <a:cs typeface="Cambria Math" charset="0"/>
                        <a:sym typeface="Wingdings"/>
                      </a:rPr>
                      <m:t>=</m:t>
                    </m:r>
                    <m:sSub>
                      <m:sSubPr>
                        <m:ctrlPr>
                          <a:rPr lang="en-US" b="0" i="1" smtClean="0">
                            <a:latin typeface="Cambria Math" panose="02040503050406030204" pitchFamily="18" charset="0"/>
                            <a:ea typeface="Cambria Math" charset="0"/>
                            <a:cs typeface="Cambria Math" charset="0"/>
                            <a:sym typeface="Wingdings"/>
                          </a:rPr>
                        </m:ctrlPr>
                      </m:sSubPr>
                      <m:e>
                        <m:r>
                          <a:rPr lang="en-US" b="0" i="1" smtClean="0">
                            <a:latin typeface="Cambria Math" charset="0"/>
                            <a:ea typeface="Cambria Math" charset="0"/>
                            <a:cs typeface="Cambria Math" charset="0"/>
                            <a:sym typeface="Wingdings"/>
                          </a:rPr>
                          <m:t>𝜃</m:t>
                        </m:r>
                      </m:e>
                      <m:sub>
                        <m:r>
                          <a:rPr lang="en-US" b="0" i="1" smtClean="0">
                            <a:latin typeface="Cambria Math" charset="0"/>
                            <a:ea typeface="Cambria Math" charset="0"/>
                            <a:cs typeface="Cambria Math" charset="0"/>
                            <a:sym typeface="Wingdings"/>
                          </a:rPr>
                          <m:t>0</m:t>
                        </m:r>
                      </m:sub>
                    </m:sSub>
                  </m:oMath>
                </a14:m>
                <a:endParaRPr lang="en-GB" i="1" dirty="0"/>
              </a:p>
              <a:p>
                <a:endParaRPr lang="en-GB" dirty="0"/>
              </a:p>
              <a:p>
                <a:endParaRPr lang="en-GB" dirty="0"/>
              </a:p>
              <a:p>
                <a:r>
                  <a:rPr lang="en-GB" i="1" dirty="0"/>
                  <a:t>PROPOSE</a:t>
                </a:r>
              </a:p>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charset="0"/>
                              <a:ea typeface="Cambria Math" charset="0"/>
                              <a:cs typeface="Cambria Math" charset="0"/>
                              <a:sym typeface="Wingdings"/>
                            </a:rPr>
                            <m:t>𝜃</m:t>
                          </m:r>
                        </m:e>
                        <m:sup>
                          <m:r>
                            <a:rPr lang="en-US" i="1">
                              <a:latin typeface="Cambria Math" charset="0"/>
                            </a:rPr>
                            <m:t>′</m:t>
                          </m:r>
                        </m:sup>
                      </m:sSup>
                      <m:r>
                        <a:rPr lang="en-US" i="1">
                          <a:latin typeface="Cambria Math" charset="0"/>
                        </a:rPr>
                        <m:t>=</m:t>
                      </m:r>
                      <m:r>
                        <a:rPr lang="en-US" i="1">
                          <a:latin typeface="Cambria Math" charset="0"/>
                          <a:ea typeface="Cambria Math" charset="0"/>
                          <a:cs typeface="Cambria Math" charset="0"/>
                          <a:sym typeface="Wingdings"/>
                        </a:rPr>
                        <m:t>𝜃</m:t>
                      </m:r>
                      <m:r>
                        <a:rPr lang="en-US" i="1">
                          <a:latin typeface="Cambria Math" charset="0"/>
                        </a:rPr>
                        <m:t>+</m:t>
                      </m:r>
                      <m:r>
                        <a:rPr lang="en-US" i="1">
                          <a:latin typeface="Cambria Math" charset="0"/>
                          <a:ea typeface="Cambria Math" charset="0"/>
                          <a:cs typeface="Cambria Math" charset="0"/>
                        </a:rPr>
                        <m:t>𝜀</m:t>
                      </m:r>
                      <m:r>
                        <a:rPr lang="en-US" i="1">
                          <a:latin typeface="Cambria Math" charset="0"/>
                          <a:ea typeface="Cambria Math" charset="0"/>
                          <a:cs typeface="Cambria Math" charset="0"/>
                        </a:rPr>
                        <m:t> | </m:t>
                      </m:r>
                      <m:r>
                        <a:rPr lang="en-US" i="1">
                          <a:latin typeface="Cambria Math" charset="0"/>
                          <a:ea typeface="Cambria Math" charset="0"/>
                          <a:cs typeface="Cambria Math" charset="0"/>
                        </a:rPr>
                        <m:t>𝜀</m:t>
                      </m:r>
                      <m:r>
                        <a:rPr lang="en-US" i="1">
                          <a:latin typeface="Cambria Math" charset="0"/>
                          <a:ea typeface="Cambria Math" charset="0"/>
                          <a:cs typeface="Cambria Math" charset="0"/>
                        </a:rPr>
                        <m:t> ~ </m:t>
                      </m:r>
                      <m:r>
                        <a:rPr lang="en-US" i="1">
                          <a:latin typeface="Cambria Math" charset="0"/>
                          <a:ea typeface="Cambria Math" charset="0"/>
                          <a:cs typeface="Cambria Math" charset="0"/>
                        </a:rPr>
                        <m:t>𝑄</m:t>
                      </m:r>
                    </m:oMath>
                  </m:oMathPara>
                </a14:m>
                <a:endParaRPr lang="en-GB" sz="2000" dirty="0">
                  <a:cs typeface="Symbol" charset="2"/>
                </a:endParaRPr>
              </a:p>
              <a:p>
                <a:endParaRPr lang="en-GB" dirty="0"/>
              </a:p>
              <a:p>
                <a:r>
                  <a:rPr lang="en-GB" i="1" dirty="0"/>
                  <a:t>MOVE OR STAY</a:t>
                </a:r>
              </a:p>
              <a:p>
                <a:endParaRPr lang="en-GB" dirty="0"/>
              </a:p>
              <a:p>
                <a:r>
                  <a:rPr lang="en-GB" dirty="0"/>
                  <a:t>If </a:t>
                </a:r>
                <a14:m>
                  <m:oMath xmlns:m="http://schemas.openxmlformats.org/officeDocument/2006/math">
                    <m:r>
                      <a:rPr lang="en-US" b="0" i="1" smtClean="0">
                        <a:latin typeface="Cambria Math" charset="0"/>
                      </a:rPr>
                      <m:t>𝑓</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i="1">
                                <a:latin typeface="Cambria Math" charset="0"/>
                                <a:ea typeface="Cambria Math" charset="0"/>
                                <a:cs typeface="Cambria Math" charset="0"/>
                                <a:sym typeface="Wingdings"/>
                              </a:rPr>
                              <m:t>𝜃</m:t>
                            </m:r>
                          </m:e>
                          <m:sup>
                            <m:r>
                              <a:rPr lang="en-US" b="0" i="1" smtClean="0">
                                <a:latin typeface="Cambria Math" charset="0"/>
                              </a:rPr>
                              <m:t>′</m:t>
                            </m:r>
                          </m:sup>
                        </m:sSup>
                      </m:e>
                    </m:d>
                    <m:r>
                      <a:rPr lang="en-US" b="0" i="1" smtClean="0">
                        <a:latin typeface="Cambria Math" charset="0"/>
                      </a:rPr>
                      <m:t>&gt;</m:t>
                    </m:r>
                    <m:r>
                      <a:rPr lang="en-US" b="0" i="1" smtClean="0">
                        <a:latin typeface="Cambria Math" charset="0"/>
                      </a:rPr>
                      <m:t>𝑓</m:t>
                    </m:r>
                    <m:r>
                      <a:rPr lang="en-US" b="0" i="1" smtClean="0">
                        <a:latin typeface="Cambria Math" charset="0"/>
                      </a:rPr>
                      <m:t>(</m:t>
                    </m:r>
                    <m:r>
                      <a:rPr lang="en-US" i="1">
                        <a:latin typeface="Cambria Math" charset="0"/>
                        <a:ea typeface="Cambria Math" charset="0"/>
                        <a:cs typeface="Cambria Math" charset="0"/>
                        <a:sym typeface="Wingdings"/>
                      </a:rPr>
                      <m:t>𝜃</m:t>
                    </m:r>
                    <m:r>
                      <a:rPr lang="en-US" b="0" i="1" smtClean="0">
                        <a:latin typeface="Cambria Math" charset="0"/>
                      </a:rPr>
                      <m:t>)</m:t>
                    </m:r>
                  </m:oMath>
                </a14:m>
                <a:r>
                  <a:rPr lang="en-GB" dirty="0"/>
                  <a:t>, definitely move.</a:t>
                </a:r>
              </a:p>
              <a:p>
                <a:endParaRPr lang="en-GB" dirty="0"/>
              </a:p>
              <a:p>
                <a:r>
                  <a:rPr lang="en-GB" dirty="0"/>
                  <a:t>If </a:t>
                </a:r>
                <a14:m>
                  <m:oMath xmlns:m="http://schemas.openxmlformats.org/officeDocument/2006/math">
                    <m:r>
                      <a:rPr lang="en-US" i="1">
                        <a:latin typeface="Cambria Math" charset="0"/>
                      </a:rPr>
                      <m:t>𝑓</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charset="0"/>
                                <a:ea typeface="Cambria Math" charset="0"/>
                                <a:cs typeface="Cambria Math" charset="0"/>
                                <a:sym typeface="Wingdings"/>
                              </a:rPr>
                              <m:t>𝜃</m:t>
                            </m:r>
                          </m:e>
                          <m:sup>
                            <m:r>
                              <a:rPr lang="en-US" i="1">
                                <a:latin typeface="Cambria Math" charset="0"/>
                              </a:rPr>
                              <m:t>′</m:t>
                            </m:r>
                          </m:sup>
                        </m:sSup>
                      </m:e>
                    </m:d>
                    <m:r>
                      <a:rPr lang="en-US" b="0" i="1" smtClean="0">
                        <a:latin typeface="Cambria Math" charset="0"/>
                      </a:rPr>
                      <m:t>&lt;</m:t>
                    </m:r>
                    <m:r>
                      <a:rPr lang="en-US" i="1">
                        <a:latin typeface="Cambria Math" charset="0"/>
                      </a:rPr>
                      <m:t>𝑓</m:t>
                    </m:r>
                    <m:r>
                      <a:rPr lang="en-US" i="1">
                        <a:latin typeface="Cambria Math" charset="0"/>
                      </a:rPr>
                      <m:t>(</m:t>
                    </m:r>
                    <m:r>
                      <a:rPr lang="en-US" i="1">
                        <a:latin typeface="Cambria Math" charset="0"/>
                        <a:ea typeface="Cambria Math" charset="0"/>
                        <a:cs typeface="Cambria Math" charset="0"/>
                        <a:sym typeface="Wingdings"/>
                      </a:rPr>
                      <m:t>𝜃</m:t>
                    </m:r>
                    <m:r>
                      <a:rPr lang="en-US" i="1">
                        <a:latin typeface="Cambria Math" charset="0"/>
                      </a:rPr>
                      <m:t>)</m:t>
                    </m:r>
                  </m:oMath>
                </a14:m>
                <a:r>
                  <a:rPr lang="en-GB" dirty="0"/>
                  <a:t>, move with probability </a:t>
                </a:r>
                <a14:m>
                  <m:oMath xmlns:m="http://schemas.openxmlformats.org/officeDocument/2006/math">
                    <m:r>
                      <a:rPr lang="en-US" b="0" i="1" smtClean="0">
                        <a:latin typeface="Cambria Math" charset="0"/>
                      </a:rPr>
                      <m:t>𝑓</m:t>
                    </m:r>
                    <m:r>
                      <a:rPr lang="en-US" b="0" i="1" smtClean="0">
                        <a:latin typeface="Cambria Math" charset="0"/>
                      </a:rPr>
                      <m:t>(</m:t>
                    </m:r>
                    <m:sSup>
                      <m:sSupPr>
                        <m:ctrlPr>
                          <a:rPr lang="en-US" b="0" i="1" smtClean="0">
                            <a:latin typeface="Cambria Math" panose="02040503050406030204" pitchFamily="18" charset="0"/>
                          </a:rPr>
                        </m:ctrlPr>
                      </m:sSupPr>
                      <m:e>
                        <m:r>
                          <a:rPr lang="en-US" i="1">
                            <a:latin typeface="Cambria Math" charset="0"/>
                            <a:ea typeface="Cambria Math" charset="0"/>
                            <a:cs typeface="Cambria Math" charset="0"/>
                            <a:sym typeface="Wingdings"/>
                          </a:rPr>
                          <m:t>𝜃</m:t>
                        </m:r>
                      </m:e>
                      <m:sup>
                        <m:r>
                          <a:rPr lang="en-US" b="0" i="1" smtClean="0">
                            <a:latin typeface="Cambria Math" charset="0"/>
                          </a:rPr>
                          <m:t>′</m:t>
                        </m:r>
                      </m:sup>
                    </m:sSup>
                    <m:r>
                      <a:rPr lang="en-US" b="0" i="1" smtClean="0">
                        <a:latin typeface="Cambria Math" charset="0"/>
                      </a:rPr>
                      <m:t>)/</m:t>
                    </m:r>
                    <m:r>
                      <a:rPr lang="en-US" b="0" i="1" smtClean="0">
                        <a:latin typeface="Cambria Math" charset="0"/>
                      </a:rPr>
                      <m:t>𝑓</m:t>
                    </m:r>
                    <m:r>
                      <a:rPr lang="en-US" b="0" i="1" smtClean="0">
                        <a:latin typeface="Cambria Math" charset="0"/>
                      </a:rPr>
                      <m:t>(</m:t>
                    </m:r>
                    <m:r>
                      <a:rPr lang="en-US" i="1">
                        <a:latin typeface="Cambria Math" charset="0"/>
                        <a:ea typeface="Cambria Math" charset="0"/>
                        <a:cs typeface="Cambria Math" charset="0"/>
                        <a:sym typeface="Wingdings"/>
                      </a:rPr>
                      <m:t>𝜃</m:t>
                    </m:r>
                    <m:r>
                      <a:rPr lang="en-US" b="0" i="1" smtClean="0">
                        <a:latin typeface="Cambria Math" charset="0"/>
                      </a:rPr>
                      <m:t>)</m:t>
                    </m:r>
                  </m:oMath>
                </a14:m>
                <a:r>
                  <a:rPr lang="en-GB" dirty="0"/>
                  <a:t>, otherwise stay.</a:t>
                </a:r>
              </a:p>
            </p:txBody>
          </p:sp>
        </mc:Choice>
        <mc:Fallback xmlns="">
          <p:sp>
            <p:nvSpPr>
              <p:cNvPr id="5" name="TextBox 4"/>
              <p:cNvSpPr txBox="1">
                <a:spLocks noRot="1" noChangeAspect="1" noMove="1" noResize="1" noEditPoints="1" noAdjustHandles="1" noChangeArrowheads="1" noChangeShapeType="1" noTextEdit="1"/>
              </p:cNvSpPr>
              <p:nvPr/>
            </p:nvSpPr>
            <p:spPr>
              <a:xfrm>
                <a:off x="5761832" y="1332122"/>
                <a:ext cx="3382168" cy="3693319"/>
              </a:xfrm>
              <a:prstGeom prst="rect">
                <a:avLst/>
              </a:prstGeom>
              <a:blipFill rotWithShape="0">
                <a:blip r:embed="rId4"/>
                <a:stretch>
                  <a:fillRect l="-1441" t="-992" r="-1622" b="-1818"/>
                </a:stretch>
              </a:blipFill>
            </p:spPr>
            <p:txBody>
              <a:bodyPr/>
              <a:lstStyle/>
              <a:p>
                <a:r>
                  <a:rPr lang="en-US">
                    <a:noFill/>
                  </a:rPr>
                  <a:t> </a:t>
                </a:r>
              </a:p>
            </p:txBody>
          </p:sp>
        </mc:Fallback>
      </mc:AlternateContent>
      <p:sp>
        <p:nvSpPr>
          <p:cNvPr id="6" name="TextBox 5"/>
          <p:cNvSpPr txBox="1"/>
          <p:nvPr/>
        </p:nvSpPr>
        <p:spPr>
          <a:xfrm>
            <a:off x="1167891" y="5634872"/>
            <a:ext cx="4064509" cy="923330"/>
          </a:xfrm>
          <a:prstGeom prst="rect">
            <a:avLst/>
          </a:prstGeom>
          <a:noFill/>
        </p:spPr>
        <p:txBody>
          <a:bodyPr wrap="square" rtlCol="0">
            <a:spAutoFit/>
          </a:bodyPr>
          <a:lstStyle/>
          <a:p>
            <a:pPr marL="342900" indent="-342900">
              <a:buAutoNum type="arabicPeriod"/>
            </a:pPr>
            <a:r>
              <a:rPr lang="en-GB" dirty="0"/>
              <a:t>PROPOSE</a:t>
            </a:r>
          </a:p>
          <a:p>
            <a:pPr marL="342900" indent="-342900">
              <a:buAutoNum type="arabicPeriod"/>
            </a:pPr>
            <a:r>
              <a:rPr lang="en-GB" dirty="0"/>
              <a:t>MOVE OR STAY (“acceptance”)</a:t>
            </a:r>
          </a:p>
          <a:p>
            <a:pPr marL="342900" indent="-342900">
              <a:buAutoNum type="arabicPeriod"/>
            </a:pPr>
            <a:r>
              <a:rPr lang="en-GB" dirty="0"/>
              <a:t>SAVE LOCATION</a:t>
            </a:r>
          </a:p>
        </p:txBody>
      </p:sp>
      <p:sp>
        <p:nvSpPr>
          <p:cNvPr id="7" name="Oval 6"/>
          <p:cNvSpPr/>
          <p:nvPr/>
        </p:nvSpPr>
        <p:spPr>
          <a:xfrm>
            <a:off x="2992727" y="3249181"/>
            <a:ext cx="144000" cy="144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Isosceles Triangle 8"/>
          <p:cNvSpPr/>
          <p:nvPr/>
        </p:nvSpPr>
        <p:spPr>
          <a:xfrm rot="10800000">
            <a:off x="3208660" y="2658534"/>
            <a:ext cx="249801" cy="220133"/>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Isosceles Triangle 9"/>
          <p:cNvSpPr/>
          <p:nvPr/>
        </p:nvSpPr>
        <p:spPr>
          <a:xfrm rot="10800000">
            <a:off x="2730054" y="3173048"/>
            <a:ext cx="249801" cy="22013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3348390" y="4902200"/>
            <a:ext cx="97539" cy="931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p:cNvSpPr/>
          <p:nvPr/>
        </p:nvSpPr>
        <p:spPr>
          <a:xfrm>
            <a:off x="3348384" y="4758255"/>
            <a:ext cx="97539" cy="931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Content Placeholder 2"/>
              <p:cNvSpPr txBox="1">
                <a:spLocks/>
              </p:cNvSpPr>
              <p:nvPr/>
            </p:nvSpPr>
            <p:spPr>
              <a:xfrm>
                <a:off x="3064727" y="5366835"/>
                <a:ext cx="325120" cy="411982"/>
              </a:xfrm>
              <a:prstGeom prst="rect">
                <a:avLst/>
              </a:prstGeom>
              <a:solidFill>
                <a:schemeClr val="bg1"/>
              </a:solidFill>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
                    </m:oMathParaPr>
                    <m:oMath xmlns:m="http://schemas.openxmlformats.org/officeDocument/2006/math">
                      <m:r>
                        <a:rPr lang="en-US" sz="2400" i="1" smtClean="0">
                          <a:latin typeface="Cambria Math" charset="0"/>
                          <a:ea typeface="Cambria Math" charset="0"/>
                          <a:cs typeface="Cambria Math" charset="0"/>
                        </a:rPr>
                        <m:t>𝜃</m:t>
                      </m:r>
                    </m:oMath>
                  </m:oMathPara>
                </a14:m>
                <a:endParaRPr lang="en-US" sz="2400" dirty="0"/>
              </a:p>
            </p:txBody>
          </p:sp>
        </mc:Choice>
        <mc:Fallback xmlns="">
          <p:sp>
            <p:nvSpPr>
              <p:cNvPr id="13" name="Content Placeholder 2"/>
              <p:cNvSpPr txBox="1">
                <a:spLocks noRot="1" noChangeAspect="1" noMove="1" noResize="1" noEditPoints="1" noAdjustHandles="1" noChangeArrowheads="1" noChangeShapeType="1" noTextEdit="1"/>
              </p:cNvSpPr>
              <p:nvPr/>
            </p:nvSpPr>
            <p:spPr>
              <a:xfrm>
                <a:off x="3064727" y="5366835"/>
                <a:ext cx="325120" cy="411982"/>
              </a:xfrm>
              <a:prstGeom prst="rect">
                <a:avLst/>
              </a:prstGeom>
              <a:blipFill rotWithShape="0">
                <a:blip r:embed="rId5"/>
                <a:stretch>
                  <a:fillRect l="-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ontent Placeholder 2"/>
              <p:cNvSpPr txBox="1">
                <a:spLocks/>
              </p:cNvSpPr>
              <p:nvPr/>
            </p:nvSpPr>
            <p:spPr>
              <a:xfrm rot="16200000">
                <a:off x="-192205" y="3114911"/>
                <a:ext cx="738889" cy="336406"/>
              </a:xfrm>
              <a:prstGeom prst="rect">
                <a:avLst/>
              </a:prstGeom>
              <a:solidFill>
                <a:schemeClr val="bg1"/>
              </a:solidFill>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Group"/>
                    </m:oMathParaPr>
                    <m:oMath xmlns:m="http://schemas.openxmlformats.org/officeDocument/2006/math">
                      <m:r>
                        <a:rPr lang="en-US" sz="2000" b="0" i="1" smtClean="0">
                          <a:latin typeface="Cambria Math" charset="0"/>
                          <a:ea typeface="Cambria Math" charset="0"/>
                          <a:cs typeface="Cambria Math" charset="0"/>
                        </a:rPr>
                        <m:t>𝑓</m:t>
                      </m:r>
                      <m:d>
                        <m:dPr>
                          <m:ctrlPr>
                            <a:rPr lang="en-US" sz="2000" b="0" i="1" smtClean="0">
                              <a:latin typeface="Cambria Math" panose="02040503050406030204" pitchFamily="18" charset="0"/>
                              <a:ea typeface="Cambria Math" charset="0"/>
                              <a:cs typeface="Cambria Math" charset="0"/>
                            </a:rPr>
                          </m:ctrlPr>
                        </m:dPr>
                        <m:e>
                          <m:r>
                            <a:rPr lang="en-US" sz="2000" b="0" i="1" smtClean="0">
                              <a:latin typeface="Cambria Math" charset="0"/>
                              <a:ea typeface="Cambria Math" charset="0"/>
                              <a:cs typeface="Cambria Math" charset="0"/>
                            </a:rPr>
                            <m:t>𝜃</m:t>
                          </m:r>
                        </m:e>
                      </m:d>
                    </m:oMath>
                  </m:oMathPara>
                </a14:m>
                <a:endParaRPr lang="en-US" sz="2000" b="0" dirty="0">
                  <a:ea typeface="Cambria Math" charset="0"/>
                  <a:cs typeface="Cambria Math" charset="0"/>
                </a:endParaRPr>
              </a:p>
              <a:p>
                <a:pPr marL="0" indent="0" algn="ctr" defTabSz="914400">
                  <a:spcBef>
                    <a:spcPts val="0"/>
                  </a:spcBef>
                  <a:buFontTx/>
                  <a:buNone/>
                </a:pPr>
                <a:endParaRPr lang="en-US" sz="2400" dirty="0"/>
              </a:p>
            </p:txBody>
          </p:sp>
        </mc:Choice>
        <mc:Fallback xmlns="">
          <p:sp>
            <p:nvSpPr>
              <p:cNvPr id="14" name="Content Placeholder 2"/>
              <p:cNvSpPr txBox="1">
                <a:spLocks noRot="1" noChangeAspect="1" noMove="1" noResize="1" noEditPoints="1" noAdjustHandles="1" noChangeArrowheads="1" noChangeShapeType="1" noTextEdit="1"/>
              </p:cNvSpPr>
              <p:nvPr/>
            </p:nvSpPr>
            <p:spPr>
              <a:xfrm rot="16200000">
                <a:off x="-192205" y="3114911"/>
                <a:ext cx="738889" cy="336406"/>
              </a:xfrm>
              <a:prstGeom prst="rect">
                <a:avLst/>
              </a:prstGeom>
              <a:blipFill rotWithShape="0">
                <a:blip r:embed="rId6"/>
                <a:stretch>
                  <a:fillRect r="-10714"/>
                </a:stretch>
              </a:blipFill>
            </p:spPr>
            <p:txBody>
              <a:bodyPr/>
              <a:lstStyle/>
              <a:p>
                <a:r>
                  <a:rPr lang="en-US">
                    <a:noFill/>
                  </a:rPr>
                  <a:t> </a:t>
                </a:r>
              </a:p>
            </p:txBody>
          </p:sp>
        </mc:Fallback>
      </mc:AlternateContent>
    </p:spTree>
    <p:extLst>
      <p:ext uri="{BB962C8B-B14F-4D97-AF65-F5344CB8AC3E}">
        <p14:creationId xmlns:p14="http://schemas.microsoft.com/office/powerpoint/2010/main" val="364271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1" nodeType="clickEffect">
                                  <p:stCondLst>
                                    <p:cond delay="0"/>
                                  </p:stCondLst>
                                  <p:childTnLst>
                                    <p:animMotion origin="layout" path="M 0 0 L 0.02969 -0.08264 " pathEditMode="relative" ptsTypes="AA">
                                      <p:cBhvr>
                                        <p:cTn id="38" dur="2000" fill="hold"/>
                                        <p:tgtEl>
                                          <p:spTgt spid="7"/>
                                        </p:tgtEl>
                                        <p:attrNameLst>
                                          <p:attrName>ppt_x</p:attrName>
                                          <p:attrName>ppt_y</p:attrName>
                                        </p:attrNameLst>
                                      </p:cBhvr>
                                    </p:animMotion>
                                  </p:childTnLst>
                                </p:cTn>
                              </p:par>
                              <p:par>
                                <p:cTn id="39" presetID="10" presetClass="exit" presetSubtype="0" fill="hold" grpId="1" nodeType="with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0" presetClass="path" presetSubtype="0" accel="50000" decel="50000" fill="hold" grpId="2" nodeType="clickEffect">
                                  <p:stCondLst>
                                    <p:cond delay="0"/>
                                  </p:stCondLst>
                                  <p:childTnLst>
                                    <p:animMotion origin="layout" path="M 0.02968 -0.08264 C 0.02968 -0.08241 0.02795 -0.12384 0.02777 -0.12338 C 0.0276 -0.12292 0.02968 -0.08264 0.02968 -0.08241 Z " pathEditMode="relative" rAng="0" ptsTypes="aaa">
                                      <p:cBhvr>
                                        <p:cTn id="53" dur="2000" fill="hold"/>
                                        <p:tgtEl>
                                          <p:spTgt spid="7"/>
                                        </p:tgtEl>
                                        <p:attrNameLst>
                                          <p:attrName>ppt_x</p:attrName>
                                          <p:attrName>ppt_y</p:attrName>
                                        </p:attrNameLst>
                                      </p:cBhvr>
                                      <p:rCtr x="-104" y="-2060"/>
                                    </p:animMotion>
                                  </p:childTnLst>
                                </p:cTn>
                              </p:par>
                            </p:childTnLst>
                          </p:cTn>
                        </p:par>
                        <p:par>
                          <p:cTn id="54" fill="hold">
                            <p:stCondLst>
                              <p:cond delay="2000"/>
                            </p:stCondLst>
                            <p:childTnLst>
                              <p:par>
                                <p:cTn id="55" presetID="10" presetClass="exit" presetSubtype="0" fill="hold" grpId="1" nodeType="afterEffect">
                                  <p:stCondLst>
                                    <p:cond delay="0"/>
                                  </p:stCondLst>
                                  <p:childTnLst>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9" grpId="1" animBg="1"/>
      <p:bldP spid="9" grpId="2" animBg="1"/>
      <p:bldP spid="10" grpId="0" animBg="1"/>
      <p:bldP spid="10" grpId="1"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MCMC algorithm</a:t>
            </a:r>
          </a:p>
        </p:txBody>
      </p:sp>
      <p:pic>
        <p:nvPicPr>
          <p:cNvPr id="4" name="Picture 3" descr="MCMC_curv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2122"/>
            <a:ext cx="5761832" cy="4325549"/>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5761832" y="1332122"/>
                <a:ext cx="3382168" cy="4650184"/>
              </a:xfrm>
              <a:prstGeom prst="rect">
                <a:avLst/>
              </a:prstGeom>
              <a:noFill/>
            </p:spPr>
            <p:txBody>
              <a:bodyPr wrap="square" rtlCol="0">
                <a:spAutoFit/>
              </a:bodyPr>
              <a:lstStyle/>
              <a:p>
                <a:r>
                  <a:rPr lang="en-GB" dirty="0"/>
                  <a:t>Choose a starting point, </a:t>
                </a:r>
                <a14:m>
                  <m:oMath xmlns:m="http://schemas.openxmlformats.org/officeDocument/2006/math">
                    <m:r>
                      <a:rPr lang="en-US" i="1">
                        <a:latin typeface="Cambria Math" charset="0"/>
                        <a:ea typeface="Cambria Math" charset="0"/>
                        <a:cs typeface="Cambria Math" charset="0"/>
                        <a:sym typeface="Wingdings"/>
                      </a:rPr>
                      <m:t>𝜃</m:t>
                    </m:r>
                    <m:r>
                      <a:rPr lang="en-US" i="1">
                        <a:latin typeface="Cambria Math" charset="0"/>
                        <a:ea typeface="Cambria Math" charset="0"/>
                        <a:cs typeface="Cambria Math" charset="0"/>
                        <a:sym typeface="Wingdings"/>
                      </a:rPr>
                      <m:t>=</m:t>
                    </m:r>
                    <m:sSub>
                      <m:sSubPr>
                        <m:ctrlPr>
                          <a:rPr lang="en-US" i="1">
                            <a:latin typeface="Cambria Math" panose="02040503050406030204" pitchFamily="18" charset="0"/>
                            <a:ea typeface="Cambria Math" charset="0"/>
                            <a:cs typeface="Cambria Math" charset="0"/>
                            <a:sym typeface="Wingdings"/>
                          </a:rPr>
                        </m:ctrlPr>
                      </m:sSubPr>
                      <m:e>
                        <m:r>
                          <a:rPr lang="en-US" i="1">
                            <a:latin typeface="Cambria Math" charset="0"/>
                            <a:ea typeface="Cambria Math" charset="0"/>
                            <a:cs typeface="Cambria Math" charset="0"/>
                            <a:sym typeface="Wingdings"/>
                          </a:rPr>
                          <m:t>𝜃</m:t>
                        </m:r>
                      </m:e>
                      <m:sub>
                        <m:r>
                          <a:rPr lang="en-US" i="1">
                            <a:latin typeface="Cambria Math" charset="0"/>
                            <a:ea typeface="Cambria Math" charset="0"/>
                            <a:cs typeface="Cambria Math" charset="0"/>
                            <a:sym typeface="Wingdings"/>
                          </a:rPr>
                          <m:t>0</m:t>
                        </m:r>
                      </m:sub>
                    </m:sSub>
                  </m:oMath>
                </a14:m>
                <a:endParaRPr lang="en-GB" i="1" dirty="0"/>
              </a:p>
              <a:p>
                <a:endParaRPr lang="en-GB" i="1" dirty="0"/>
              </a:p>
              <a:p>
                <a:endParaRPr lang="en-GB" dirty="0"/>
              </a:p>
              <a:p>
                <a:r>
                  <a:rPr lang="en-GB" i="1" dirty="0"/>
                  <a:t>PROPOSE</a:t>
                </a:r>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i="1">
                              <a:latin typeface="Cambria Math" charset="0"/>
                              <a:ea typeface="Cambria Math" charset="0"/>
                              <a:cs typeface="Cambria Math" charset="0"/>
                              <a:sym typeface="Wingdings"/>
                            </a:rPr>
                            <m:t>𝜃</m:t>
                          </m:r>
                        </m:e>
                        <m:sup>
                          <m:r>
                            <a:rPr lang="en-US" b="0" i="1" smtClean="0">
                              <a:latin typeface="Cambria Math" charset="0"/>
                            </a:rPr>
                            <m:t>′</m:t>
                          </m:r>
                        </m:sup>
                      </m:sSup>
                      <m:r>
                        <a:rPr lang="en-US" b="0" i="1" smtClean="0">
                          <a:latin typeface="Cambria Math" charset="0"/>
                        </a:rPr>
                        <m:t>=</m:t>
                      </m:r>
                      <m:r>
                        <a:rPr lang="en-US" i="1">
                          <a:latin typeface="Cambria Math" charset="0"/>
                          <a:ea typeface="Cambria Math" charset="0"/>
                          <a:cs typeface="Cambria Math" charset="0"/>
                          <a:sym typeface="Wingdings"/>
                        </a:rPr>
                        <m:t>𝜃</m:t>
                      </m:r>
                      <m:r>
                        <a:rPr lang="en-US" b="0" i="1" smtClean="0">
                          <a:latin typeface="Cambria Math" charset="0"/>
                        </a:rPr>
                        <m:t>+</m:t>
                      </m:r>
                      <m:r>
                        <a:rPr lang="en-US" b="0" i="1" smtClean="0">
                          <a:latin typeface="Cambria Math" charset="0"/>
                          <a:ea typeface="Cambria Math" charset="0"/>
                          <a:cs typeface="Cambria Math" charset="0"/>
                        </a:rPr>
                        <m:t>𝜀</m:t>
                      </m:r>
                      <m:r>
                        <a:rPr lang="en-US" b="0" i="1" smtClean="0">
                          <a:latin typeface="Cambria Math" charset="0"/>
                          <a:ea typeface="Cambria Math" charset="0"/>
                          <a:cs typeface="Cambria Math" charset="0"/>
                        </a:rPr>
                        <m:t> | </m:t>
                      </m:r>
                      <m:r>
                        <a:rPr lang="en-US" b="0" i="1" smtClean="0">
                          <a:latin typeface="Cambria Math" charset="0"/>
                          <a:ea typeface="Cambria Math" charset="0"/>
                          <a:cs typeface="Cambria Math" charset="0"/>
                        </a:rPr>
                        <m:t>𝜀</m:t>
                      </m:r>
                      <m:r>
                        <a:rPr lang="en-US" b="0" i="1" smtClean="0">
                          <a:latin typeface="Cambria Math" charset="0"/>
                          <a:ea typeface="Cambria Math" charset="0"/>
                          <a:cs typeface="Cambria Math" charset="0"/>
                        </a:rPr>
                        <m:t> ~ </m:t>
                      </m:r>
                      <m:r>
                        <a:rPr lang="en-US" b="0" i="1" smtClean="0">
                          <a:latin typeface="Cambria Math" charset="0"/>
                          <a:ea typeface="Cambria Math" charset="0"/>
                          <a:cs typeface="Cambria Math" charset="0"/>
                        </a:rPr>
                        <m:t>𝑄</m:t>
                      </m:r>
                    </m:oMath>
                  </m:oMathPara>
                </a14:m>
                <a:endParaRPr lang="en-GB" sz="2000" dirty="0">
                  <a:latin typeface="+mj-lt"/>
                  <a:cs typeface="Symbol" charset="2"/>
                </a:endParaRPr>
              </a:p>
              <a:p>
                <a:endParaRPr lang="en-GB" dirty="0"/>
              </a:p>
              <a:p>
                <a:r>
                  <a:rPr lang="en-GB" i="1" dirty="0"/>
                  <a:t>MOVE OR STAY</a:t>
                </a:r>
              </a:p>
              <a:p>
                <a:endParaRPr lang="en-GB" dirty="0"/>
              </a:p>
              <a:p>
                <a:pPr/>
                <a14:m>
                  <m:oMathPara xmlns:m="http://schemas.openxmlformats.org/officeDocument/2006/math">
                    <m:oMathParaPr>
                      <m:jc m:val="centerGroup"/>
                    </m:oMathParaPr>
                    <m:oMath xmlns:m="http://schemas.openxmlformats.org/officeDocument/2006/math">
                      <m:r>
                        <a:rPr lang="en-US" i="1">
                          <a:latin typeface="Cambria Math" charset="0"/>
                          <a:ea typeface="Cambria Math" charset="0"/>
                          <a:cs typeface="Cambria Math" charset="0"/>
                          <a:sym typeface="Wingdings"/>
                        </a:rPr>
                        <m:t>𝜃</m:t>
                      </m:r>
                      <m:r>
                        <a:rPr lang="is-IS" b="0" i="1" smtClean="0">
                          <a:latin typeface="Cambria Math" charset="0"/>
                          <a:ea typeface="Cambria Math" charset="0"/>
                          <a:cs typeface="Cambria Math" charset="0"/>
                          <a:sym typeface="Wingdings"/>
                        </a:rPr>
                        <m:t>→</m:t>
                      </m:r>
                      <m:d>
                        <m:dPr>
                          <m:begChr m:val="{"/>
                          <m:endChr m:val=""/>
                          <m:ctrlPr>
                            <a:rPr lang="is-IS" b="0" i="1" smtClean="0">
                              <a:latin typeface="Cambria Math" panose="02040503050406030204" pitchFamily="18" charset="0"/>
                              <a:ea typeface="Cambria Math" charset="0"/>
                              <a:cs typeface="Cambria Math" charset="0"/>
                              <a:sym typeface="Wingdings"/>
                            </a:rPr>
                          </m:ctrlPr>
                        </m:dPr>
                        <m:e>
                          <m:m>
                            <m:mPr>
                              <m:mcs>
                                <m:mc>
                                  <m:mcPr>
                                    <m:count m:val="3"/>
                                    <m:mcJc m:val="center"/>
                                  </m:mcPr>
                                </m:mc>
                              </m:mcs>
                              <m:ctrlPr>
                                <a:rPr lang="uk-UA" b="0" i="1" smtClean="0">
                                  <a:latin typeface="Cambria Math" panose="02040503050406030204" pitchFamily="18" charset="0"/>
                                  <a:ea typeface="Cambria Math" charset="0"/>
                                  <a:cs typeface="Cambria Math" charset="0"/>
                                  <a:sym typeface="Wingdings"/>
                                </a:rPr>
                              </m:ctrlPr>
                            </m:mPr>
                            <m:mr>
                              <m:e>
                                <m:r>
                                  <a:rPr lang="en-US" i="1">
                                    <a:latin typeface="Cambria Math" charset="0"/>
                                    <a:ea typeface="Cambria Math" charset="0"/>
                                    <a:cs typeface="Cambria Math" charset="0"/>
                                    <a:sym typeface="Wingdings"/>
                                  </a:rPr>
                                  <m:t>𝜃</m:t>
                                </m:r>
                                <m:r>
                                  <m:rPr>
                                    <m:brk m:alnAt="7"/>
                                  </m:rPr>
                                  <a:rPr lang="en-US" b="0" i="1" smtClean="0">
                                    <a:latin typeface="Cambria Math" charset="0"/>
                                    <a:ea typeface="Cambria Math" charset="0"/>
                                    <a:cs typeface="Cambria Math" charset="0"/>
                                    <a:sym typeface="Wingdings"/>
                                  </a:rPr>
                                  <m:t>′</m:t>
                                </m:r>
                              </m:e>
                              <m:e>
                                <m:r>
                                  <m:rPr>
                                    <m:sty m:val="p"/>
                                  </m:rPr>
                                  <a:rPr lang="en-US" b="0" i="0" smtClean="0">
                                    <a:latin typeface="Cambria Math" charset="0"/>
                                    <a:ea typeface="Cambria Math" charset="0"/>
                                    <a:cs typeface="Cambria Math" charset="0"/>
                                    <a:sym typeface="Wingdings"/>
                                  </a:rPr>
                                  <m:t>Pr</m:t>
                                </m:r>
                                <m:r>
                                  <a:rPr lang="en-US" b="0" i="1" smtClean="0">
                                    <a:latin typeface="Cambria Math" charset="0"/>
                                    <a:ea typeface="Cambria Math" charset="0"/>
                                    <a:cs typeface="Cambria Math" charset="0"/>
                                    <a:sym typeface="Wingdings"/>
                                  </a:rPr>
                                  <m:t>⁡(</m:t>
                                </m:r>
                                <m:r>
                                  <a:rPr lang="en-US" b="0" i="1" smtClean="0">
                                    <a:latin typeface="Cambria Math" charset="0"/>
                                    <a:ea typeface="Cambria Math" charset="0"/>
                                    <a:cs typeface="Cambria Math" charset="0"/>
                                    <a:sym typeface="Wingdings"/>
                                  </a:rPr>
                                  <m:t>𝑎</m:t>
                                </m:r>
                                <m:r>
                                  <a:rPr lang="en-US" b="0" i="1" smtClean="0">
                                    <a:latin typeface="Cambria Math" charset="0"/>
                                    <a:ea typeface="Cambria Math" charset="0"/>
                                    <a:cs typeface="Cambria Math" charset="0"/>
                                    <a:sym typeface="Wingdings"/>
                                  </a:rPr>
                                  <m:t>)</m:t>
                                </m:r>
                              </m:e>
                              <m:e>
                                <m:r>
                                  <a:rPr lang="en-US" b="0" i="1" smtClean="0">
                                    <a:latin typeface="Cambria Math" charset="0"/>
                                    <a:ea typeface="Cambria Math" charset="0"/>
                                    <a:cs typeface="Cambria Math" charset="0"/>
                                    <a:sym typeface="Wingdings"/>
                                  </a:rPr>
                                  <m:t>𝐴𝑐𝑐𝑒𝑝𝑡</m:t>
                                </m:r>
                              </m:e>
                            </m:mr>
                            <m:mr>
                              <m:e>
                                <m:r>
                                  <a:rPr lang="en-US" i="1">
                                    <a:latin typeface="Cambria Math" charset="0"/>
                                    <a:ea typeface="Cambria Math" charset="0"/>
                                    <a:cs typeface="Cambria Math" charset="0"/>
                                    <a:sym typeface="Wingdings"/>
                                  </a:rPr>
                                  <m:t>𝜃</m:t>
                                </m:r>
                              </m:e>
                              <m:e>
                                <m:r>
                                  <m:rPr>
                                    <m:sty m:val="p"/>
                                  </m:rPr>
                                  <a:rPr lang="en-US" b="0" i="0" smtClean="0">
                                    <a:latin typeface="Cambria Math" charset="0"/>
                                    <a:ea typeface="Cambria Math" charset="0"/>
                                    <a:cs typeface="Cambria Math" charset="0"/>
                                    <a:sym typeface="Wingdings"/>
                                  </a:rPr>
                                  <m:t>Pr</m:t>
                                </m:r>
                                <m:r>
                                  <a:rPr lang="en-US" b="0" i="1" smtClean="0">
                                    <a:latin typeface="Cambria Math" charset="0"/>
                                    <a:ea typeface="Cambria Math" charset="0"/>
                                    <a:cs typeface="Cambria Math" charset="0"/>
                                    <a:sym typeface="Wingdings"/>
                                  </a:rPr>
                                  <m:t>⁡(1−</m:t>
                                </m:r>
                                <m:r>
                                  <a:rPr lang="en-US" b="0" i="1" smtClean="0">
                                    <a:latin typeface="Cambria Math" charset="0"/>
                                    <a:ea typeface="Cambria Math" charset="0"/>
                                    <a:cs typeface="Cambria Math" charset="0"/>
                                    <a:sym typeface="Wingdings"/>
                                  </a:rPr>
                                  <m:t>𝑎</m:t>
                                </m:r>
                                <m:r>
                                  <a:rPr lang="en-US" b="0" i="1" smtClean="0">
                                    <a:latin typeface="Cambria Math" charset="0"/>
                                    <a:ea typeface="Cambria Math" charset="0"/>
                                    <a:cs typeface="Cambria Math" charset="0"/>
                                    <a:sym typeface="Wingdings"/>
                                  </a:rPr>
                                  <m:t>)</m:t>
                                </m:r>
                              </m:e>
                              <m:e>
                                <m:r>
                                  <a:rPr lang="en-US" b="0" i="1" smtClean="0">
                                    <a:latin typeface="Cambria Math" charset="0"/>
                                    <a:ea typeface="Cambria Math" charset="0"/>
                                    <a:cs typeface="Cambria Math" charset="0"/>
                                    <a:sym typeface="Wingdings"/>
                                  </a:rPr>
                                  <m:t>𝑅𝑒𝑗𝑒𝑐𝑡</m:t>
                                </m:r>
                              </m:e>
                            </m:mr>
                          </m:m>
                        </m:e>
                      </m:d>
                    </m:oMath>
                  </m:oMathPara>
                </a14:m>
                <a:endParaRPr lang="en-US" i="1" dirty="0">
                  <a:latin typeface="Cambria Math" charset="0"/>
                  <a:sym typeface="Wingdings"/>
                </a:endParaRPr>
              </a:p>
              <a:p>
                <a:endParaRPr lang="en-US" b="0" i="1" dirty="0">
                  <a:latin typeface="Cambria Math" charset="0"/>
                  <a:sym typeface="Wingdings"/>
                </a:endParaRPr>
              </a:p>
              <a:p>
                <a:pPr/>
                <a14:m>
                  <m:oMathPara xmlns:m="http://schemas.openxmlformats.org/officeDocument/2006/math">
                    <m:oMathParaPr>
                      <m:jc m:val="centerGroup"/>
                    </m:oMathParaPr>
                    <m:oMath xmlns:m="http://schemas.openxmlformats.org/officeDocument/2006/math">
                      <m:r>
                        <a:rPr lang="en-US" b="0" i="1" smtClean="0">
                          <a:latin typeface="Cambria Math" charset="0"/>
                          <a:sym typeface="Wingdings"/>
                        </a:rPr>
                        <m:t>𝑎</m:t>
                      </m:r>
                      <m:r>
                        <a:rPr lang="en-US" i="1">
                          <a:latin typeface="Cambria Math" charset="0"/>
                          <a:sym typeface="Wingdings"/>
                        </a:rPr>
                        <m:t>=</m:t>
                      </m:r>
                      <m:func>
                        <m:funcPr>
                          <m:ctrlPr>
                            <a:rPr lang="en-US" i="1">
                              <a:latin typeface="Cambria Math" panose="02040503050406030204" pitchFamily="18" charset="0"/>
                              <a:sym typeface="Wingdings"/>
                            </a:rPr>
                          </m:ctrlPr>
                        </m:funcPr>
                        <m:fName>
                          <m:r>
                            <m:rPr>
                              <m:sty m:val="p"/>
                            </m:rPr>
                            <a:rPr lang="en-US">
                              <a:latin typeface="Cambria Math" charset="0"/>
                              <a:sym typeface="Wingdings"/>
                            </a:rPr>
                            <m:t>m</m:t>
                          </m:r>
                          <m:r>
                            <m:rPr>
                              <m:sty m:val="p"/>
                            </m:rPr>
                            <a:rPr lang="en-US" b="0" i="0" smtClean="0">
                              <a:latin typeface="Cambria Math" charset="0"/>
                              <a:sym typeface="Wingdings"/>
                            </a:rPr>
                            <m:t>in</m:t>
                          </m:r>
                        </m:fName>
                        <m:e>
                          <m:d>
                            <m:dPr>
                              <m:ctrlPr>
                                <a:rPr lang="en-US" i="1">
                                  <a:latin typeface="Cambria Math" panose="02040503050406030204" pitchFamily="18" charset="0"/>
                                  <a:sym typeface="Wingdings"/>
                                </a:rPr>
                              </m:ctrlPr>
                            </m:dPr>
                            <m:e>
                              <m:r>
                                <a:rPr lang="en-US" i="1">
                                  <a:latin typeface="Cambria Math" charset="0"/>
                                  <a:sym typeface="Wingdings"/>
                                </a:rPr>
                                <m:t>1,</m:t>
                              </m:r>
                              <m:f>
                                <m:fPr>
                                  <m:ctrlPr>
                                    <a:rPr lang="en-US" i="1">
                                      <a:latin typeface="Cambria Math" panose="02040503050406030204" pitchFamily="18" charset="0"/>
                                      <a:sym typeface="Wingdings"/>
                                    </a:rPr>
                                  </m:ctrlPr>
                                </m:fPr>
                                <m:num>
                                  <m:r>
                                    <a:rPr lang="en-US" i="1">
                                      <a:latin typeface="Cambria Math" charset="0"/>
                                      <a:sym typeface="Wingdings"/>
                                    </a:rPr>
                                    <m:t>𝑓</m:t>
                                  </m:r>
                                  <m:d>
                                    <m:dPr>
                                      <m:ctrlPr>
                                        <a:rPr lang="en-US" i="1">
                                          <a:latin typeface="Cambria Math" panose="02040503050406030204" pitchFamily="18" charset="0"/>
                                          <a:sym typeface="Wingdings"/>
                                        </a:rPr>
                                      </m:ctrlPr>
                                    </m:dPr>
                                    <m:e>
                                      <m:sSup>
                                        <m:sSupPr>
                                          <m:ctrlPr>
                                            <a:rPr lang="en-US" i="1">
                                              <a:latin typeface="Cambria Math" panose="02040503050406030204" pitchFamily="18" charset="0"/>
                                              <a:sym typeface="Wingdings"/>
                                            </a:rPr>
                                          </m:ctrlPr>
                                        </m:sSupPr>
                                        <m:e>
                                          <m:r>
                                            <a:rPr lang="en-US" i="1">
                                              <a:latin typeface="Cambria Math" charset="0"/>
                                              <a:ea typeface="Cambria Math" charset="0"/>
                                              <a:cs typeface="Cambria Math" charset="0"/>
                                              <a:sym typeface="Wingdings"/>
                                            </a:rPr>
                                            <m:t>𝜃</m:t>
                                          </m:r>
                                        </m:e>
                                        <m:sup>
                                          <m:r>
                                            <a:rPr lang="en-US" i="1">
                                              <a:latin typeface="Cambria Math" charset="0"/>
                                              <a:sym typeface="Wingdings"/>
                                            </a:rPr>
                                            <m:t>′</m:t>
                                          </m:r>
                                        </m:sup>
                                      </m:sSup>
                                    </m:e>
                                  </m:d>
                                </m:num>
                                <m:den>
                                  <m:r>
                                    <a:rPr lang="en-US" i="1">
                                      <a:latin typeface="Cambria Math" charset="0"/>
                                      <a:sym typeface="Wingdings"/>
                                    </a:rPr>
                                    <m:t>𝑓</m:t>
                                  </m:r>
                                  <m:d>
                                    <m:dPr>
                                      <m:ctrlPr>
                                        <a:rPr lang="en-US" i="1">
                                          <a:latin typeface="Cambria Math" panose="02040503050406030204" pitchFamily="18" charset="0"/>
                                          <a:sym typeface="Wingdings"/>
                                        </a:rPr>
                                      </m:ctrlPr>
                                    </m:dPr>
                                    <m:e>
                                      <m:r>
                                        <a:rPr lang="en-US" i="1">
                                          <a:latin typeface="Cambria Math" charset="0"/>
                                          <a:ea typeface="Cambria Math" charset="0"/>
                                          <a:cs typeface="Cambria Math" charset="0"/>
                                          <a:sym typeface="Wingdings"/>
                                        </a:rPr>
                                        <m:t>𝜃</m:t>
                                      </m:r>
                                    </m:e>
                                  </m:d>
                                </m:den>
                              </m:f>
                            </m:e>
                          </m:d>
                        </m:e>
                      </m:func>
                    </m:oMath>
                  </m:oMathPara>
                </a14:m>
                <a:endParaRPr lang="en-GB" dirty="0"/>
              </a:p>
              <a:p>
                <a:endParaRPr lang="en-GB" dirty="0"/>
              </a:p>
              <a:p>
                <a:r>
                  <a:rPr lang="en-GB" i="1" dirty="0"/>
                  <a:t>SAVE LOCATION</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charset="0"/>
                              <a:cs typeface="Cambria Math" charset="0"/>
                            </a:rPr>
                          </m:ctrlPr>
                        </m:sSubPr>
                        <m:e>
                          <m:r>
                            <a:rPr lang="en-US" i="1">
                              <a:latin typeface="Cambria Math" charset="0"/>
                              <a:ea typeface="Cambria Math" charset="0"/>
                              <a:cs typeface="Cambria Math" charset="0"/>
                              <a:sym typeface="Wingdings"/>
                            </a:rPr>
                            <m:t>𝜃</m:t>
                          </m:r>
                        </m:e>
                        <m:sub>
                          <m:r>
                            <a:rPr lang="en-US" b="0" i="1" smtClean="0">
                              <a:latin typeface="Cambria Math" charset="0"/>
                              <a:ea typeface="Cambria Math" charset="0"/>
                              <a:cs typeface="Cambria Math" charset="0"/>
                            </a:rPr>
                            <m:t>𝑡</m:t>
                          </m:r>
                        </m:sub>
                      </m:sSub>
                      <m:r>
                        <a:rPr lang="en-US" b="0" i="1" smtClean="0">
                          <a:latin typeface="Cambria Math" charset="0"/>
                          <a:ea typeface="Cambria Math" charset="0"/>
                          <a:cs typeface="Cambria Math" charset="0"/>
                        </a:rPr>
                        <m:t>←</m:t>
                      </m:r>
                      <m:r>
                        <a:rPr lang="en-US" i="1">
                          <a:latin typeface="Cambria Math" charset="0"/>
                          <a:ea typeface="Cambria Math" charset="0"/>
                          <a:cs typeface="Cambria Math" charset="0"/>
                          <a:sym typeface="Wingdings"/>
                        </a:rPr>
                        <m:t>𝜃</m:t>
                      </m:r>
                    </m:oMath>
                  </m:oMathPara>
                </a14:m>
                <a:endParaRPr lang="en-GB" baseline="-25000" dirty="0"/>
              </a:p>
            </p:txBody>
          </p:sp>
        </mc:Choice>
        <mc:Fallback xmlns="">
          <p:sp>
            <p:nvSpPr>
              <p:cNvPr id="5" name="TextBox 4"/>
              <p:cNvSpPr txBox="1">
                <a:spLocks noRot="1" noChangeAspect="1" noMove="1" noResize="1" noEditPoints="1" noAdjustHandles="1" noChangeArrowheads="1" noChangeShapeType="1" noTextEdit="1"/>
              </p:cNvSpPr>
              <p:nvPr/>
            </p:nvSpPr>
            <p:spPr>
              <a:xfrm>
                <a:off x="5761832" y="1332122"/>
                <a:ext cx="3382168" cy="4650184"/>
              </a:xfrm>
              <a:prstGeom prst="rect">
                <a:avLst/>
              </a:prstGeom>
              <a:blipFill>
                <a:blip r:embed="rId4"/>
                <a:stretch>
                  <a:fillRect l="-13109" t="-820" b="-5464"/>
                </a:stretch>
              </a:blipFill>
            </p:spPr>
            <p:txBody>
              <a:bodyPr/>
              <a:lstStyle/>
              <a:p>
                <a:r>
                  <a:rPr lang="en-GB">
                    <a:noFill/>
                  </a:rPr>
                  <a:t> </a:t>
                </a:r>
              </a:p>
            </p:txBody>
          </p:sp>
        </mc:Fallback>
      </mc:AlternateContent>
      <p:sp>
        <p:nvSpPr>
          <p:cNvPr id="6" name="TextBox 5"/>
          <p:cNvSpPr txBox="1"/>
          <p:nvPr/>
        </p:nvSpPr>
        <p:spPr>
          <a:xfrm>
            <a:off x="1167891" y="5634872"/>
            <a:ext cx="4034029" cy="923330"/>
          </a:xfrm>
          <a:prstGeom prst="rect">
            <a:avLst/>
          </a:prstGeom>
          <a:noFill/>
        </p:spPr>
        <p:txBody>
          <a:bodyPr wrap="square" rtlCol="0">
            <a:spAutoFit/>
          </a:bodyPr>
          <a:lstStyle/>
          <a:p>
            <a:pPr marL="342900" indent="-342900">
              <a:buAutoNum type="arabicPeriod"/>
            </a:pPr>
            <a:r>
              <a:rPr lang="en-GB" dirty="0"/>
              <a:t>PROPOSE</a:t>
            </a:r>
          </a:p>
          <a:p>
            <a:pPr marL="342900" indent="-342900">
              <a:buAutoNum type="arabicPeriod"/>
            </a:pPr>
            <a:r>
              <a:rPr lang="en-GB" dirty="0"/>
              <a:t>MOVE OR STAY (“acceptance”)</a:t>
            </a:r>
          </a:p>
          <a:p>
            <a:pPr marL="342900" indent="-342900">
              <a:buAutoNum type="arabicPeriod"/>
            </a:pPr>
            <a:r>
              <a:rPr lang="en-GB" dirty="0"/>
              <a:t>SAVE LOCATION</a:t>
            </a:r>
          </a:p>
        </p:txBody>
      </p:sp>
      <p:sp>
        <p:nvSpPr>
          <p:cNvPr id="7" name="Oval 6"/>
          <p:cNvSpPr/>
          <p:nvPr/>
        </p:nvSpPr>
        <p:spPr>
          <a:xfrm>
            <a:off x="3276218" y="2704850"/>
            <a:ext cx="144000" cy="144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Content Placeholder 2"/>
              <p:cNvSpPr txBox="1">
                <a:spLocks/>
              </p:cNvSpPr>
              <p:nvPr/>
            </p:nvSpPr>
            <p:spPr>
              <a:xfrm>
                <a:off x="3064727" y="5366835"/>
                <a:ext cx="325120" cy="411982"/>
              </a:xfrm>
              <a:prstGeom prst="rect">
                <a:avLst/>
              </a:prstGeom>
              <a:solidFill>
                <a:schemeClr val="bg1"/>
              </a:solidFill>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
                    </m:oMathParaPr>
                    <m:oMath xmlns:m="http://schemas.openxmlformats.org/officeDocument/2006/math">
                      <m:r>
                        <a:rPr lang="en-US" sz="2400" i="1" smtClean="0">
                          <a:latin typeface="Cambria Math" charset="0"/>
                          <a:ea typeface="Cambria Math" charset="0"/>
                          <a:cs typeface="Cambria Math" charset="0"/>
                        </a:rPr>
                        <m:t>𝜃</m:t>
                      </m:r>
                    </m:oMath>
                  </m:oMathPara>
                </a14:m>
                <a:endParaRPr lang="en-US" sz="2400" dirty="0"/>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3064727" y="5366835"/>
                <a:ext cx="325120" cy="411982"/>
              </a:xfrm>
              <a:prstGeom prst="rect">
                <a:avLst/>
              </a:prstGeom>
              <a:blipFill>
                <a:blip r:embed="rId5"/>
                <a:stretch>
                  <a:fillRect l="-115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Content Placeholder 2"/>
              <p:cNvSpPr txBox="1">
                <a:spLocks/>
              </p:cNvSpPr>
              <p:nvPr/>
            </p:nvSpPr>
            <p:spPr>
              <a:xfrm rot="16200000">
                <a:off x="-192205" y="3114911"/>
                <a:ext cx="738889" cy="336406"/>
              </a:xfrm>
              <a:prstGeom prst="rect">
                <a:avLst/>
              </a:prstGeom>
              <a:solidFill>
                <a:schemeClr val="bg1"/>
              </a:solidFill>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Group"/>
                    </m:oMathParaPr>
                    <m:oMath xmlns:m="http://schemas.openxmlformats.org/officeDocument/2006/math">
                      <m:r>
                        <a:rPr lang="en-US" sz="2000" b="0" i="1" smtClean="0">
                          <a:latin typeface="Cambria Math" charset="0"/>
                          <a:ea typeface="Cambria Math" charset="0"/>
                          <a:cs typeface="Cambria Math" charset="0"/>
                        </a:rPr>
                        <m:t>𝑓</m:t>
                      </m:r>
                      <m:d>
                        <m:dPr>
                          <m:ctrlPr>
                            <a:rPr lang="en-US" sz="2000" b="0" i="1" smtClean="0">
                              <a:latin typeface="Cambria Math" panose="02040503050406030204" pitchFamily="18" charset="0"/>
                              <a:ea typeface="Cambria Math" charset="0"/>
                              <a:cs typeface="Cambria Math" charset="0"/>
                            </a:rPr>
                          </m:ctrlPr>
                        </m:dPr>
                        <m:e>
                          <m:r>
                            <a:rPr lang="en-US" sz="2000" b="0" i="1" smtClean="0">
                              <a:latin typeface="Cambria Math" charset="0"/>
                              <a:ea typeface="Cambria Math" charset="0"/>
                              <a:cs typeface="Cambria Math" charset="0"/>
                            </a:rPr>
                            <m:t>𝜃</m:t>
                          </m:r>
                        </m:e>
                      </m:d>
                    </m:oMath>
                  </m:oMathPara>
                </a14:m>
                <a:endParaRPr lang="en-US" sz="2000" b="0" dirty="0">
                  <a:ea typeface="Cambria Math" charset="0"/>
                  <a:cs typeface="Cambria Math" charset="0"/>
                </a:endParaRPr>
              </a:p>
              <a:p>
                <a:pPr marL="0" indent="0" algn="ctr" defTabSz="914400">
                  <a:spcBef>
                    <a:spcPts val="0"/>
                  </a:spcBef>
                  <a:buFontTx/>
                  <a:buNone/>
                </a:pPr>
                <a:endParaRPr lang="en-US" sz="2400" dirty="0"/>
              </a:p>
            </p:txBody>
          </p:sp>
        </mc:Choice>
        <mc:Fallback xmlns="">
          <p:sp>
            <p:nvSpPr>
              <p:cNvPr id="9" name="Content Placeholder 2"/>
              <p:cNvSpPr txBox="1">
                <a:spLocks noRot="1" noChangeAspect="1" noMove="1" noResize="1" noEditPoints="1" noAdjustHandles="1" noChangeArrowheads="1" noChangeShapeType="1" noTextEdit="1"/>
              </p:cNvSpPr>
              <p:nvPr/>
            </p:nvSpPr>
            <p:spPr>
              <a:xfrm rot="16200000">
                <a:off x="-192205" y="3114911"/>
                <a:ext cx="738889" cy="336406"/>
              </a:xfrm>
              <a:prstGeom prst="rect">
                <a:avLst/>
              </a:prstGeom>
              <a:blipFill>
                <a:blip r:embed="rId6"/>
                <a:stretch>
                  <a:fillRect r="-10714"/>
                </a:stretch>
              </a:blipFill>
            </p:spPr>
            <p:txBody>
              <a:bodyPr/>
              <a:lstStyle/>
              <a:p>
                <a:r>
                  <a:rPr lang="en-GB">
                    <a:noFill/>
                  </a:rPr>
                  <a:t> </a:t>
                </a:r>
              </a:p>
            </p:txBody>
          </p:sp>
        </mc:Fallback>
      </mc:AlternateContent>
    </p:spTree>
    <p:extLst>
      <p:ext uri="{BB962C8B-B14F-4D97-AF65-F5344CB8AC3E}">
        <p14:creationId xmlns:p14="http://schemas.microsoft.com/office/powerpoint/2010/main" val="1870656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5761832" y="1332122"/>
                <a:ext cx="3382168" cy="4650184"/>
              </a:xfrm>
              <a:prstGeom prst="rect">
                <a:avLst/>
              </a:prstGeom>
              <a:noFill/>
            </p:spPr>
            <p:txBody>
              <a:bodyPr wrap="square" rtlCol="0">
                <a:spAutoFit/>
              </a:bodyPr>
              <a:lstStyle/>
              <a:p>
                <a:r>
                  <a:rPr lang="en-GB" dirty="0"/>
                  <a:t>Choose a starting point, </a:t>
                </a:r>
                <a14:m>
                  <m:oMath xmlns:m="http://schemas.openxmlformats.org/officeDocument/2006/math">
                    <m:r>
                      <a:rPr lang="en-US" i="1">
                        <a:latin typeface="Cambria Math" charset="0"/>
                        <a:ea typeface="Cambria Math" charset="0"/>
                        <a:cs typeface="Cambria Math" charset="0"/>
                        <a:sym typeface="Wingdings"/>
                      </a:rPr>
                      <m:t>𝜃</m:t>
                    </m:r>
                    <m:r>
                      <a:rPr lang="en-US" i="1">
                        <a:latin typeface="Cambria Math" charset="0"/>
                        <a:ea typeface="Cambria Math" charset="0"/>
                        <a:cs typeface="Cambria Math" charset="0"/>
                        <a:sym typeface="Wingdings"/>
                      </a:rPr>
                      <m:t>=</m:t>
                    </m:r>
                    <m:sSub>
                      <m:sSubPr>
                        <m:ctrlPr>
                          <a:rPr lang="en-US" i="1">
                            <a:latin typeface="Cambria Math" panose="02040503050406030204" pitchFamily="18" charset="0"/>
                            <a:ea typeface="Cambria Math" charset="0"/>
                            <a:cs typeface="Cambria Math" charset="0"/>
                            <a:sym typeface="Wingdings"/>
                          </a:rPr>
                        </m:ctrlPr>
                      </m:sSubPr>
                      <m:e>
                        <m:r>
                          <a:rPr lang="en-US" i="1">
                            <a:latin typeface="Cambria Math" charset="0"/>
                            <a:ea typeface="Cambria Math" charset="0"/>
                            <a:cs typeface="Cambria Math" charset="0"/>
                            <a:sym typeface="Wingdings"/>
                          </a:rPr>
                          <m:t>𝜃</m:t>
                        </m:r>
                      </m:e>
                      <m:sub>
                        <m:r>
                          <a:rPr lang="en-US" i="1">
                            <a:latin typeface="Cambria Math" charset="0"/>
                            <a:ea typeface="Cambria Math" charset="0"/>
                            <a:cs typeface="Cambria Math" charset="0"/>
                            <a:sym typeface="Wingdings"/>
                          </a:rPr>
                          <m:t>0</m:t>
                        </m:r>
                      </m:sub>
                    </m:sSub>
                  </m:oMath>
                </a14:m>
                <a:endParaRPr lang="en-GB" i="1" dirty="0"/>
              </a:p>
              <a:p>
                <a:endParaRPr lang="en-GB" i="1" dirty="0"/>
              </a:p>
              <a:p>
                <a:endParaRPr lang="en-GB" dirty="0"/>
              </a:p>
              <a:p>
                <a:r>
                  <a:rPr lang="en-GB" i="1" dirty="0"/>
                  <a:t>PROPOSE</a:t>
                </a:r>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i="1">
                              <a:latin typeface="Cambria Math" charset="0"/>
                              <a:ea typeface="Cambria Math" charset="0"/>
                              <a:cs typeface="Cambria Math" charset="0"/>
                              <a:sym typeface="Wingdings"/>
                            </a:rPr>
                            <m:t>𝜃</m:t>
                          </m:r>
                        </m:e>
                        <m:sup>
                          <m:r>
                            <a:rPr lang="en-US" b="0" i="1" smtClean="0">
                              <a:latin typeface="Cambria Math" charset="0"/>
                            </a:rPr>
                            <m:t>′</m:t>
                          </m:r>
                        </m:sup>
                      </m:sSup>
                      <m:r>
                        <a:rPr lang="en-US" b="0" i="1" smtClean="0">
                          <a:latin typeface="Cambria Math" charset="0"/>
                        </a:rPr>
                        <m:t>=</m:t>
                      </m:r>
                      <m:r>
                        <a:rPr lang="en-US" i="1">
                          <a:latin typeface="Cambria Math" charset="0"/>
                          <a:ea typeface="Cambria Math" charset="0"/>
                          <a:cs typeface="Cambria Math" charset="0"/>
                          <a:sym typeface="Wingdings"/>
                        </a:rPr>
                        <m:t>𝜃</m:t>
                      </m:r>
                      <m:r>
                        <a:rPr lang="en-US" b="0" i="1" smtClean="0">
                          <a:latin typeface="Cambria Math" charset="0"/>
                        </a:rPr>
                        <m:t>+</m:t>
                      </m:r>
                      <m:r>
                        <a:rPr lang="en-US" b="0" i="1" smtClean="0">
                          <a:latin typeface="Cambria Math" charset="0"/>
                          <a:ea typeface="Cambria Math" charset="0"/>
                          <a:cs typeface="Cambria Math" charset="0"/>
                        </a:rPr>
                        <m:t>𝜀</m:t>
                      </m:r>
                      <m:r>
                        <a:rPr lang="en-US" b="0" i="1" smtClean="0">
                          <a:latin typeface="Cambria Math" charset="0"/>
                          <a:ea typeface="Cambria Math" charset="0"/>
                          <a:cs typeface="Cambria Math" charset="0"/>
                        </a:rPr>
                        <m:t> | </m:t>
                      </m:r>
                      <m:r>
                        <a:rPr lang="en-US" b="0" i="1" smtClean="0">
                          <a:latin typeface="Cambria Math" charset="0"/>
                          <a:ea typeface="Cambria Math" charset="0"/>
                          <a:cs typeface="Cambria Math" charset="0"/>
                        </a:rPr>
                        <m:t>𝜀</m:t>
                      </m:r>
                      <m:r>
                        <a:rPr lang="en-US" b="0" i="1" smtClean="0">
                          <a:latin typeface="Cambria Math" charset="0"/>
                          <a:ea typeface="Cambria Math" charset="0"/>
                          <a:cs typeface="Cambria Math" charset="0"/>
                        </a:rPr>
                        <m:t> ~ </m:t>
                      </m:r>
                      <m:r>
                        <a:rPr lang="en-US" b="0" i="1" smtClean="0">
                          <a:latin typeface="Cambria Math" charset="0"/>
                          <a:ea typeface="Cambria Math" charset="0"/>
                          <a:cs typeface="Cambria Math" charset="0"/>
                        </a:rPr>
                        <m:t>𝑄</m:t>
                      </m:r>
                    </m:oMath>
                  </m:oMathPara>
                </a14:m>
                <a:endParaRPr lang="en-GB" sz="2000" dirty="0">
                  <a:latin typeface="+mj-lt"/>
                  <a:cs typeface="Symbol" charset="2"/>
                </a:endParaRPr>
              </a:p>
              <a:p>
                <a:endParaRPr lang="en-GB" dirty="0"/>
              </a:p>
              <a:p>
                <a:r>
                  <a:rPr lang="en-GB" i="1" dirty="0"/>
                  <a:t>MOVE OR STAY</a:t>
                </a:r>
              </a:p>
              <a:p>
                <a:endParaRPr lang="en-GB" dirty="0"/>
              </a:p>
              <a:p>
                <a:pPr/>
                <a14:m>
                  <m:oMathPara xmlns:m="http://schemas.openxmlformats.org/officeDocument/2006/math">
                    <m:oMathParaPr>
                      <m:jc m:val="centerGroup"/>
                    </m:oMathParaPr>
                    <m:oMath xmlns:m="http://schemas.openxmlformats.org/officeDocument/2006/math">
                      <m:r>
                        <a:rPr lang="en-US" i="1">
                          <a:latin typeface="Cambria Math" charset="0"/>
                          <a:ea typeface="Cambria Math" charset="0"/>
                          <a:cs typeface="Cambria Math" charset="0"/>
                          <a:sym typeface="Wingdings"/>
                        </a:rPr>
                        <m:t>𝜃</m:t>
                      </m:r>
                      <m:r>
                        <a:rPr lang="is-IS" b="0" i="1" smtClean="0">
                          <a:latin typeface="Cambria Math" charset="0"/>
                          <a:ea typeface="Cambria Math" charset="0"/>
                          <a:cs typeface="Cambria Math" charset="0"/>
                          <a:sym typeface="Wingdings"/>
                        </a:rPr>
                        <m:t>→</m:t>
                      </m:r>
                      <m:d>
                        <m:dPr>
                          <m:begChr m:val="{"/>
                          <m:endChr m:val=""/>
                          <m:ctrlPr>
                            <a:rPr lang="is-IS" b="0" i="1" smtClean="0">
                              <a:latin typeface="Cambria Math" panose="02040503050406030204" pitchFamily="18" charset="0"/>
                              <a:ea typeface="Cambria Math" charset="0"/>
                              <a:cs typeface="Cambria Math" charset="0"/>
                              <a:sym typeface="Wingdings"/>
                            </a:rPr>
                          </m:ctrlPr>
                        </m:dPr>
                        <m:e>
                          <m:m>
                            <m:mPr>
                              <m:mcs>
                                <m:mc>
                                  <m:mcPr>
                                    <m:count m:val="3"/>
                                    <m:mcJc m:val="center"/>
                                  </m:mcPr>
                                </m:mc>
                              </m:mcs>
                              <m:ctrlPr>
                                <a:rPr lang="uk-UA" b="0" i="1" smtClean="0">
                                  <a:latin typeface="Cambria Math" panose="02040503050406030204" pitchFamily="18" charset="0"/>
                                  <a:ea typeface="Cambria Math" charset="0"/>
                                  <a:cs typeface="Cambria Math" charset="0"/>
                                  <a:sym typeface="Wingdings"/>
                                </a:rPr>
                              </m:ctrlPr>
                            </m:mPr>
                            <m:mr>
                              <m:e>
                                <m:r>
                                  <a:rPr lang="en-US" i="1">
                                    <a:latin typeface="Cambria Math" charset="0"/>
                                    <a:ea typeface="Cambria Math" charset="0"/>
                                    <a:cs typeface="Cambria Math" charset="0"/>
                                    <a:sym typeface="Wingdings"/>
                                  </a:rPr>
                                  <m:t>𝜃</m:t>
                                </m:r>
                                <m:r>
                                  <m:rPr>
                                    <m:brk m:alnAt="7"/>
                                  </m:rPr>
                                  <a:rPr lang="en-US" b="0" i="1" smtClean="0">
                                    <a:latin typeface="Cambria Math" charset="0"/>
                                    <a:ea typeface="Cambria Math" charset="0"/>
                                    <a:cs typeface="Cambria Math" charset="0"/>
                                    <a:sym typeface="Wingdings"/>
                                  </a:rPr>
                                  <m:t>′</m:t>
                                </m:r>
                              </m:e>
                              <m:e>
                                <m:r>
                                  <m:rPr>
                                    <m:sty m:val="p"/>
                                  </m:rPr>
                                  <a:rPr lang="en-US" b="0" i="0" smtClean="0">
                                    <a:latin typeface="Cambria Math" charset="0"/>
                                    <a:ea typeface="Cambria Math" charset="0"/>
                                    <a:cs typeface="Cambria Math" charset="0"/>
                                    <a:sym typeface="Wingdings"/>
                                  </a:rPr>
                                  <m:t>Pr</m:t>
                                </m:r>
                                <m:r>
                                  <a:rPr lang="en-US" b="0" i="1" smtClean="0">
                                    <a:latin typeface="Cambria Math" charset="0"/>
                                    <a:ea typeface="Cambria Math" charset="0"/>
                                    <a:cs typeface="Cambria Math" charset="0"/>
                                    <a:sym typeface="Wingdings"/>
                                  </a:rPr>
                                  <m:t>⁡(</m:t>
                                </m:r>
                                <m:r>
                                  <a:rPr lang="en-US" b="0" i="1" smtClean="0">
                                    <a:latin typeface="Cambria Math" charset="0"/>
                                    <a:ea typeface="Cambria Math" charset="0"/>
                                    <a:cs typeface="Cambria Math" charset="0"/>
                                    <a:sym typeface="Wingdings"/>
                                  </a:rPr>
                                  <m:t>𝑎</m:t>
                                </m:r>
                                <m:r>
                                  <a:rPr lang="en-US" b="0" i="1" smtClean="0">
                                    <a:latin typeface="Cambria Math" charset="0"/>
                                    <a:ea typeface="Cambria Math" charset="0"/>
                                    <a:cs typeface="Cambria Math" charset="0"/>
                                    <a:sym typeface="Wingdings"/>
                                  </a:rPr>
                                  <m:t>)</m:t>
                                </m:r>
                              </m:e>
                              <m:e>
                                <m:r>
                                  <a:rPr lang="en-US" b="0" i="1" smtClean="0">
                                    <a:latin typeface="Cambria Math" charset="0"/>
                                    <a:ea typeface="Cambria Math" charset="0"/>
                                    <a:cs typeface="Cambria Math" charset="0"/>
                                    <a:sym typeface="Wingdings"/>
                                  </a:rPr>
                                  <m:t>𝐴𝑐𝑐𝑒𝑝𝑡</m:t>
                                </m:r>
                              </m:e>
                            </m:mr>
                            <m:mr>
                              <m:e>
                                <m:r>
                                  <a:rPr lang="en-US" i="1">
                                    <a:latin typeface="Cambria Math" charset="0"/>
                                    <a:ea typeface="Cambria Math" charset="0"/>
                                    <a:cs typeface="Cambria Math" charset="0"/>
                                    <a:sym typeface="Wingdings"/>
                                  </a:rPr>
                                  <m:t>𝜃</m:t>
                                </m:r>
                              </m:e>
                              <m:e>
                                <m:r>
                                  <m:rPr>
                                    <m:sty m:val="p"/>
                                  </m:rPr>
                                  <a:rPr lang="en-US" b="0" i="0" smtClean="0">
                                    <a:latin typeface="Cambria Math" charset="0"/>
                                    <a:ea typeface="Cambria Math" charset="0"/>
                                    <a:cs typeface="Cambria Math" charset="0"/>
                                    <a:sym typeface="Wingdings"/>
                                  </a:rPr>
                                  <m:t>Pr</m:t>
                                </m:r>
                                <m:r>
                                  <a:rPr lang="en-US" b="0" i="1" smtClean="0">
                                    <a:latin typeface="Cambria Math" charset="0"/>
                                    <a:ea typeface="Cambria Math" charset="0"/>
                                    <a:cs typeface="Cambria Math" charset="0"/>
                                    <a:sym typeface="Wingdings"/>
                                  </a:rPr>
                                  <m:t>⁡(1−</m:t>
                                </m:r>
                                <m:r>
                                  <a:rPr lang="en-US" b="0" i="1" smtClean="0">
                                    <a:latin typeface="Cambria Math" charset="0"/>
                                    <a:ea typeface="Cambria Math" charset="0"/>
                                    <a:cs typeface="Cambria Math" charset="0"/>
                                    <a:sym typeface="Wingdings"/>
                                  </a:rPr>
                                  <m:t>𝑎</m:t>
                                </m:r>
                                <m:r>
                                  <a:rPr lang="en-US" b="0" i="1" smtClean="0">
                                    <a:latin typeface="Cambria Math" charset="0"/>
                                    <a:ea typeface="Cambria Math" charset="0"/>
                                    <a:cs typeface="Cambria Math" charset="0"/>
                                    <a:sym typeface="Wingdings"/>
                                  </a:rPr>
                                  <m:t>)</m:t>
                                </m:r>
                              </m:e>
                              <m:e>
                                <m:r>
                                  <a:rPr lang="en-US" b="0" i="1" smtClean="0">
                                    <a:latin typeface="Cambria Math" charset="0"/>
                                    <a:ea typeface="Cambria Math" charset="0"/>
                                    <a:cs typeface="Cambria Math" charset="0"/>
                                    <a:sym typeface="Wingdings"/>
                                  </a:rPr>
                                  <m:t>𝑅𝑒𝑗𝑒𝑐𝑡</m:t>
                                </m:r>
                              </m:e>
                            </m:mr>
                          </m:m>
                        </m:e>
                      </m:d>
                    </m:oMath>
                  </m:oMathPara>
                </a14:m>
                <a:endParaRPr lang="en-US" i="1" dirty="0">
                  <a:latin typeface="Cambria Math" charset="0"/>
                  <a:sym typeface="Wingdings"/>
                </a:endParaRPr>
              </a:p>
              <a:p>
                <a:endParaRPr lang="en-US" b="0" i="1" dirty="0">
                  <a:latin typeface="Cambria Math" charset="0"/>
                  <a:sym typeface="Wingdings"/>
                </a:endParaRPr>
              </a:p>
              <a:p>
                <a:pPr/>
                <a14:m>
                  <m:oMathPara xmlns:m="http://schemas.openxmlformats.org/officeDocument/2006/math">
                    <m:oMathParaPr>
                      <m:jc m:val="centerGroup"/>
                    </m:oMathParaPr>
                    <m:oMath xmlns:m="http://schemas.openxmlformats.org/officeDocument/2006/math">
                      <m:r>
                        <a:rPr lang="en-US" b="0" i="1" smtClean="0">
                          <a:latin typeface="Cambria Math" charset="0"/>
                          <a:sym typeface="Wingdings"/>
                        </a:rPr>
                        <m:t>𝑎</m:t>
                      </m:r>
                      <m:r>
                        <a:rPr lang="en-US" i="1">
                          <a:latin typeface="Cambria Math" charset="0"/>
                          <a:sym typeface="Wingdings"/>
                        </a:rPr>
                        <m:t>=</m:t>
                      </m:r>
                      <m:func>
                        <m:funcPr>
                          <m:ctrlPr>
                            <a:rPr lang="en-US" i="1">
                              <a:latin typeface="Cambria Math" panose="02040503050406030204" pitchFamily="18" charset="0"/>
                              <a:sym typeface="Wingdings"/>
                            </a:rPr>
                          </m:ctrlPr>
                        </m:funcPr>
                        <m:fName>
                          <m:r>
                            <m:rPr>
                              <m:sty m:val="p"/>
                            </m:rPr>
                            <a:rPr lang="en-US">
                              <a:latin typeface="Cambria Math" charset="0"/>
                              <a:sym typeface="Wingdings"/>
                            </a:rPr>
                            <m:t>m</m:t>
                          </m:r>
                          <m:r>
                            <m:rPr>
                              <m:sty m:val="p"/>
                            </m:rPr>
                            <a:rPr lang="en-US" b="0" i="0" smtClean="0">
                              <a:latin typeface="Cambria Math" charset="0"/>
                              <a:sym typeface="Wingdings"/>
                            </a:rPr>
                            <m:t>in</m:t>
                          </m:r>
                        </m:fName>
                        <m:e>
                          <m:d>
                            <m:dPr>
                              <m:ctrlPr>
                                <a:rPr lang="en-US" i="1">
                                  <a:latin typeface="Cambria Math" panose="02040503050406030204" pitchFamily="18" charset="0"/>
                                  <a:sym typeface="Wingdings"/>
                                </a:rPr>
                              </m:ctrlPr>
                            </m:dPr>
                            <m:e>
                              <m:r>
                                <a:rPr lang="en-US" i="1">
                                  <a:latin typeface="Cambria Math" charset="0"/>
                                  <a:sym typeface="Wingdings"/>
                                </a:rPr>
                                <m:t>1,</m:t>
                              </m:r>
                              <m:f>
                                <m:fPr>
                                  <m:ctrlPr>
                                    <a:rPr lang="en-US" i="1">
                                      <a:latin typeface="Cambria Math" panose="02040503050406030204" pitchFamily="18" charset="0"/>
                                      <a:sym typeface="Wingdings"/>
                                    </a:rPr>
                                  </m:ctrlPr>
                                </m:fPr>
                                <m:num>
                                  <m:r>
                                    <a:rPr lang="en-US" i="1">
                                      <a:latin typeface="Cambria Math" charset="0"/>
                                      <a:sym typeface="Wingdings"/>
                                    </a:rPr>
                                    <m:t>𝑓</m:t>
                                  </m:r>
                                  <m:d>
                                    <m:dPr>
                                      <m:ctrlPr>
                                        <a:rPr lang="en-US" i="1">
                                          <a:latin typeface="Cambria Math" panose="02040503050406030204" pitchFamily="18" charset="0"/>
                                          <a:sym typeface="Wingdings"/>
                                        </a:rPr>
                                      </m:ctrlPr>
                                    </m:dPr>
                                    <m:e>
                                      <m:sSup>
                                        <m:sSupPr>
                                          <m:ctrlPr>
                                            <a:rPr lang="en-US" i="1">
                                              <a:latin typeface="Cambria Math" panose="02040503050406030204" pitchFamily="18" charset="0"/>
                                              <a:sym typeface="Wingdings"/>
                                            </a:rPr>
                                          </m:ctrlPr>
                                        </m:sSupPr>
                                        <m:e>
                                          <m:r>
                                            <a:rPr lang="en-US" i="1">
                                              <a:latin typeface="Cambria Math" charset="0"/>
                                              <a:ea typeface="Cambria Math" charset="0"/>
                                              <a:cs typeface="Cambria Math" charset="0"/>
                                              <a:sym typeface="Wingdings"/>
                                            </a:rPr>
                                            <m:t>𝜃</m:t>
                                          </m:r>
                                        </m:e>
                                        <m:sup>
                                          <m:r>
                                            <a:rPr lang="en-US" i="1">
                                              <a:latin typeface="Cambria Math" charset="0"/>
                                              <a:sym typeface="Wingdings"/>
                                            </a:rPr>
                                            <m:t>′</m:t>
                                          </m:r>
                                        </m:sup>
                                      </m:sSup>
                                    </m:e>
                                  </m:d>
                                </m:num>
                                <m:den>
                                  <m:r>
                                    <a:rPr lang="en-US" i="1">
                                      <a:latin typeface="Cambria Math" charset="0"/>
                                      <a:sym typeface="Wingdings"/>
                                    </a:rPr>
                                    <m:t>𝑓</m:t>
                                  </m:r>
                                  <m:d>
                                    <m:dPr>
                                      <m:ctrlPr>
                                        <a:rPr lang="en-US" i="1">
                                          <a:latin typeface="Cambria Math" panose="02040503050406030204" pitchFamily="18" charset="0"/>
                                          <a:sym typeface="Wingdings"/>
                                        </a:rPr>
                                      </m:ctrlPr>
                                    </m:dPr>
                                    <m:e>
                                      <m:r>
                                        <a:rPr lang="en-US" i="1">
                                          <a:latin typeface="Cambria Math" charset="0"/>
                                          <a:ea typeface="Cambria Math" charset="0"/>
                                          <a:cs typeface="Cambria Math" charset="0"/>
                                          <a:sym typeface="Wingdings"/>
                                        </a:rPr>
                                        <m:t>𝜃</m:t>
                                      </m:r>
                                    </m:e>
                                  </m:d>
                                </m:den>
                              </m:f>
                            </m:e>
                          </m:d>
                        </m:e>
                      </m:func>
                    </m:oMath>
                  </m:oMathPara>
                </a14:m>
                <a:endParaRPr lang="en-GB" dirty="0"/>
              </a:p>
              <a:p>
                <a:endParaRPr lang="en-GB" dirty="0"/>
              </a:p>
              <a:p>
                <a:r>
                  <a:rPr lang="en-GB" i="1" dirty="0"/>
                  <a:t>SAVE LOCATION</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charset="0"/>
                              <a:cs typeface="Cambria Math" charset="0"/>
                            </a:rPr>
                          </m:ctrlPr>
                        </m:sSubPr>
                        <m:e>
                          <m:r>
                            <a:rPr lang="en-US" i="1">
                              <a:latin typeface="Cambria Math" charset="0"/>
                              <a:ea typeface="Cambria Math" charset="0"/>
                              <a:cs typeface="Cambria Math" charset="0"/>
                              <a:sym typeface="Wingdings"/>
                            </a:rPr>
                            <m:t>𝜃</m:t>
                          </m:r>
                        </m:e>
                        <m:sub>
                          <m:r>
                            <a:rPr lang="en-US" b="0" i="1" smtClean="0">
                              <a:latin typeface="Cambria Math" charset="0"/>
                              <a:ea typeface="Cambria Math" charset="0"/>
                              <a:cs typeface="Cambria Math" charset="0"/>
                            </a:rPr>
                            <m:t>𝑡</m:t>
                          </m:r>
                        </m:sub>
                      </m:sSub>
                      <m:r>
                        <a:rPr lang="en-US" b="0" i="1" smtClean="0">
                          <a:latin typeface="Cambria Math" charset="0"/>
                          <a:ea typeface="Cambria Math" charset="0"/>
                          <a:cs typeface="Cambria Math" charset="0"/>
                        </a:rPr>
                        <m:t>←</m:t>
                      </m:r>
                      <m:r>
                        <a:rPr lang="en-US" i="1">
                          <a:latin typeface="Cambria Math" charset="0"/>
                          <a:ea typeface="Cambria Math" charset="0"/>
                          <a:cs typeface="Cambria Math" charset="0"/>
                          <a:sym typeface="Wingdings"/>
                        </a:rPr>
                        <m:t>𝜃</m:t>
                      </m:r>
                    </m:oMath>
                  </m:oMathPara>
                </a14:m>
                <a:endParaRPr lang="en-GB" baseline="-25000" dirty="0"/>
              </a:p>
            </p:txBody>
          </p:sp>
        </mc:Choice>
        <mc:Fallback xmlns="">
          <p:sp>
            <p:nvSpPr>
              <p:cNvPr id="5" name="TextBox 4"/>
              <p:cNvSpPr txBox="1">
                <a:spLocks noRot="1" noChangeAspect="1" noMove="1" noResize="1" noEditPoints="1" noAdjustHandles="1" noChangeArrowheads="1" noChangeShapeType="1" noTextEdit="1"/>
              </p:cNvSpPr>
              <p:nvPr/>
            </p:nvSpPr>
            <p:spPr>
              <a:xfrm>
                <a:off x="5761832" y="1332122"/>
                <a:ext cx="3382168" cy="4650184"/>
              </a:xfrm>
              <a:prstGeom prst="rect">
                <a:avLst/>
              </a:prstGeom>
              <a:blipFill>
                <a:blip r:embed="rId3"/>
                <a:stretch>
                  <a:fillRect l="-13109" t="-820" b="-5464"/>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22D77AD2-A65D-1912-9144-4F3F48A16E79}"/>
              </a:ext>
            </a:extLst>
          </p:cNvPr>
          <p:cNvSpPr/>
          <p:nvPr/>
        </p:nvSpPr>
        <p:spPr>
          <a:xfrm rot="20141716">
            <a:off x="-14692" y="1881087"/>
            <a:ext cx="5865709" cy="1754326"/>
          </a:xfrm>
          <a:prstGeom prst="rect">
            <a:avLst/>
          </a:prstGeom>
          <a:noFill/>
        </p:spPr>
        <p:txBody>
          <a:bodyPr wrap="none" lIns="91440" tIns="45720" rIns="91440" bIns="45720">
            <a:spAutoFit/>
            <a:scene3d>
              <a:camera prst="orthographicFront">
                <a:rot lat="0" lon="0" rev="0"/>
              </a:camera>
              <a:lightRig rig="sunset" dir="t"/>
            </a:scene3d>
            <a:sp3d extrusionH="57150">
              <a:bevelT w="38100" h="38100" prst="slope"/>
              <a:bevelB w="38100" h="38100" prst="convex"/>
            </a:sp3d>
          </a:bodyPr>
          <a:lstStyle/>
          <a:p>
            <a:pPr algn="ctr"/>
            <a:r>
              <a:rPr lang="en-GB"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uhaus 93" pitchFamily="82" charset="77"/>
              </a:rPr>
              <a:t>“Metropolis” </a:t>
            </a:r>
          </a:p>
          <a:p>
            <a:pPr algn="ctr"/>
            <a:r>
              <a:rPr lang="en-GB"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uhaus 93" pitchFamily="82" charset="77"/>
              </a:rPr>
              <a:t>acceptance ratio!</a:t>
            </a:r>
          </a:p>
        </p:txBody>
      </p:sp>
      <p:pic>
        <p:nvPicPr>
          <p:cNvPr id="12" name="Graphic 11" descr="3D glasses outline">
            <a:extLst>
              <a:ext uri="{FF2B5EF4-FFF2-40B4-BE49-F238E27FC236}">
                <a16:creationId xmlns:a16="http://schemas.microsoft.com/office/drawing/2014/main" id="{30EF3391-50B4-D413-6383-03EDDE38CA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99805" y="4561315"/>
            <a:ext cx="2566081" cy="2566081"/>
          </a:xfrm>
          <a:prstGeom prst="rect">
            <a:avLst/>
          </a:prstGeom>
          <a:effectLst>
            <a:glow rad="228600">
              <a:schemeClr val="accent1">
                <a:satMod val="175000"/>
                <a:alpha val="40000"/>
              </a:schemeClr>
            </a:glow>
          </a:effectLst>
        </p:spPr>
      </p:pic>
      <p:sp>
        <p:nvSpPr>
          <p:cNvPr id="13" name="Striped Right Arrow 12">
            <a:extLst>
              <a:ext uri="{FF2B5EF4-FFF2-40B4-BE49-F238E27FC236}">
                <a16:creationId xmlns:a16="http://schemas.microsoft.com/office/drawing/2014/main" id="{0FAF1319-A73B-03F8-E00B-26ABFA04A0FA}"/>
              </a:ext>
            </a:extLst>
          </p:cNvPr>
          <p:cNvSpPr/>
          <p:nvPr/>
        </p:nvSpPr>
        <p:spPr>
          <a:xfrm rot="1608828">
            <a:off x="3939123" y="3443716"/>
            <a:ext cx="2547059" cy="1299171"/>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7" name="Graphic 16" descr="Atom with solid fill">
            <a:extLst>
              <a:ext uri="{FF2B5EF4-FFF2-40B4-BE49-F238E27FC236}">
                <a16:creationId xmlns:a16="http://schemas.microsoft.com/office/drawing/2014/main" id="{8AF327EA-CBA9-4499-3518-CC4B6346A5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11465" y="-54150"/>
            <a:ext cx="1728961" cy="1728961"/>
          </a:xfrm>
          <a:prstGeom prst="rect">
            <a:avLst/>
          </a:prstGeom>
        </p:spPr>
      </p:pic>
      <p:pic>
        <p:nvPicPr>
          <p:cNvPr id="19" name="Graphic 18" descr="Alien Face with solid fill">
            <a:extLst>
              <a:ext uri="{FF2B5EF4-FFF2-40B4-BE49-F238E27FC236}">
                <a16:creationId xmlns:a16="http://schemas.microsoft.com/office/drawing/2014/main" id="{18D8E656-AAA5-C1E8-FC5E-75FCF0B09A5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6987" y="-105209"/>
            <a:ext cx="2202953" cy="2202953"/>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3446270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MCMC algorithm</a:t>
            </a:r>
          </a:p>
        </p:txBody>
      </p:sp>
      <p:pic>
        <p:nvPicPr>
          <p:cNvPr id="4" name="Picture 3" descr="MCMC_curv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2122"/>
            <a:ext cx="5761832" cy="4325549"/>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5761832" y="1332122"/>
                <a:ext cx="3382168" cy="4650184"/>
              </a:xfrm>
              <a:prstGeom prst="rect">
                <a:avLst/>
              </a:prstGeom>
              <a:noFill/>
            </p:spPr>
            <p:txBody>
              <a:bodyPr wrap="square" rtlCol="0">
                <a:spAutoFit/>
              </a:bodyPr>
              <a:lstStyle/>
              <a:p>
                <a:r>
                  <a:rPr lang="en-GB" dirty="0"/>
                  <a:t>Choose a starting point, </a:t>
                </a:r>
                <a14:m>
                  <m:oMath xmlns:m="http://schemas.openxmlformats.org/officeDocument/2006/math">
                    <m:r>
                      <a:rPr lang="en-US" i="1">
                        <a:latin typeface="Cambria Math" charset="0"/>
                        <a:ea typeface="Cambria Math" charset="0"/>
                        <a:cs typeface="Cambria Math" charset="0"/>
                        <a:sym typeface="Wingdings"/>
                      </a:rPr>
                      <m:t>𝜃</m:t>
                    </m:r>
                    <m:r>
                      <a:rPr lang="en-US" i="1">
                        <a:latin typeface="Cambria Math" charset="0"/>
                        <a:ea typeface="Cambria Math" charset="0"/>
                        <a:cs typeface="Cambria Math" charset="0"/>
                        <a:sym typeface="Wingdings"/>
                      </a:rPr>
                      <m:t>=</m:t>
                    </m:r>
                    <m:sSub>
                      <m:sSubPr>
                        <m:ctrlPr>
                          <a:rPr lang="en-US" i="1">
                            <a:latin typeface="Cambria Math" panose="02040503050406030204" pitchFamily="18" charset="0"/>
                            <a:ea typeface="Cambria Math" charset="0"/>
                            <a:cs typeface="Cambria Math" charset="0"/>
                            <a:sym typeface="Wingdings"/>
                          </a:rPr>
                        </m:ctrlPr>
                      </m:sSubPr>
                      <m:e>
                        <m:r>
                          <a:rPr lang="en-US" i="1">
                            <a:latin typeface="Cambria Math" charset="0"/>
                            <a:ea typeface="Cambria Math" charset="0"/>
                            <a:cs typeface="Cambria Math" charset="0"/>
                            <a:sym typeface="Wingdings"/>
                          </a:rPr>
                          <m:t>𝜃</m:t>
                        </m:r>
                      </m:e>
                      <m:sub>
                        <m:r>
                          <a:rPr lang="en-US" i="1">
                            <a:latin typeface="Cambria Math" charset="0"/>
                            <a:ea typeface="Cambria Math" charset="0"/>
                            <a:cs typeface="Cambria Math" charset="0"/>
                            <a:sym typeface="Wingdings"/>
                          </a:rPr>
                          <m:t>0</m:t>
                        </m:r>
                      </m:sub>
                    </m:sSub>
                  </m:oMath>
                </a14:m>
                <a:endParaRPr lang="en-GB" i="1" dirty="0"/>
              </a:p>
              <a:p>
                <a:endParaRPr lang="en-GB" i="1" dirty="0"/>
              </a:p>
              <a:p>
                <a:endParaRPr lang="en-GB" dirty="0"/>
              </a:p>
              <a:p>
                <a:r>
                  <a:rPr lang="en-GB" i="1" dirty="0"/>
                  <a:t>PROPOSE</a:t>
                </a:r>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i="1">
                              <a:latin typeface="Cambria Math" charset="0"/>
                              <a:ea typeface="Cambria Math" charset="0"/>
                              <a:cs typeface="Cambria Math" charset="0"/>
                              <a:sym typeface="Wingdings"/>
                            </a:rPr>
                            <m:t>𝜃</m:t>
                          </m:r>
                        </m:e>
                        <m:sup>
                          <m:r>
                            <a:rPr lang="en-US" b="0" i="1" smtClean="0">
                              <a:latin typeface="Cambria Math" charset="0"/>
                            </a:rPr>
                            <m:t>′</m:t>
                          </m:r>
                        </m:sup>
                      </m:sSup>
                      <m:r>
                        <a:rPr lang="en-US" b="0" i="1" smtClean="0">
                          <a:latin typeface="Cambria Math" charset="0"/>
                        </a:rPr>
                        <m:t>=</m:t>
                      </m:r>
                      <m:r>
                        <a:rPr lang="en-US" i="1">
                          <a:latin typeface="Cambria Math" charset="0"/>
                          <a:ea typeface="Cambria Math" charset="0"/>
                          <a:cs typeface="Cambria Math" charset="0"/>
                          <a:sym typeface="Wingdings"/>
                        </a:rPr>
                        <m:t>𝜃</m:t>
                      </m:r>
                      <m:r>
                        <a:rPr lang="en-US" b="0" i="1" smtClean="0">
                          <a:latin typeface="Cambria Math" charset="0"/>
                        </a:rPr>
                        <m:t>+</m:t>
                      </m:r>
                      <m:r>
                        <a:rPr lang="en-US" b="0" i="1" smtClean="0">
                          <a:latin typeface="Cambria Math" charset="0"/>
                          <a:ea typeface="Cambria Math" charset="0"/>
                          <a:cs typeface="Cambria Math" charset="0"/>
                        </a:rPr>
                        <m:t>𝜀</m:t>
                      </m:r>
                      <m:r>
                        <a:rPr lang="en-US" b="0" i="1" smtClean="0">
                          <a:latin typeface="Cambria Math" charset="0"/>
                          <a:ea typeface="Cambria Math" charset="0"/>
                          <a:cs typeface="Cambria Math" charset="0"/>
                        </a:rPr>
                        <m:t> | </m:t>
                      </m:r>
                      <m:r>
                        <a:rPr lang="en-US" b="0" i="1" smtClean="0">
                          <a:latin typeface="Cambria Math" charset="0"/>
                          <a:ea typeface="Cambria Math" charset="0"/>
                          <a:cs typeface="Cambria Math" charset="0"/>
                        </a:rPr>
                        <m:t>𝜀</m:t>
                      </m:r>
                      <m:r>
                        <a:rPr lang="en-US" b="0" i="1" smtClean="0">
                          <a:latin typeface="Cambria Math" charset="0"/>
                          <a:ea typeface="Cambria Math" charset="0"/>
                          <a:cs typeface="Cambria Math" charset="0"/>
                        </a:rPr>
                        <m:t> ~ </m:t>
                      </m:r>
                      <m:r>
                        <a:rPr lang="en-US" b="0" i="1" smtClean="0">
                          <a:latin typeface="Cambria Math" charset="0"/>
                          <a:ea typeface="Cambria Math" charset="0"/>
                          <a:cs typeface="Cambria Math" charset="0"/>
                        </a:rPr>
                        <m:t>𝑄</m:t>
                      </m:r>
                    </m:oMath>
                  </m:oMathPara>
                </a14:m>
                <a:endParaRPr lang="en-GB" sz="2000" dirty="0">
                  <a:latin typeface="+mj-lt"/>
                  <a:cs typeface="Symbol" charset="2"/>
                </a:endParaRPr>
              </a:p>
              <a:p>
                <a:endParaRPr lang="en-GB" dirty="0"/>
              </a:p>
              <a:p>
                <a:r>
                  <a:rPr lang="en-GB" i="1" dirty="0"/>
                  <a:t>MOVE OR STAY</a:t>
                </a:r>
              </a:p>
              <a:p>
                <a:endParaRPr lang="en-GB" dirty="0"/>
              </a:p>
              <a:p>
                <a:pPr/>
                <a14:m>
                  <m:oMathPara xmlns:m="http://schemas.openxmlformats.org/officeDocument/2006/math">
                    <m:oMathParaPr>
                      <m:jc m:val="centerGroup"/>
                    </m:oMathParaPr>
                    <m:oMath xmlns:m="http://schemas.openxmlformats.org/officeDocument/2006/math">
                      <m:r>
                        <a:rPr lang="en-US" i="1">
                          <a:latin typeface="Cambria Math" charset="0"/>
                          <a:ea typeface="Cambria Math" charset="0"/>
                          <a:cs typeface="Cambria Math" charset="0"/>
                          <a:sym typeface="Wingdings"/>
                        </a:rPr>
                        <m:t>𝜃</m:t>
                      </m:r>
                      <m:r>
                        <a:rPr lang="is-IS" b="0" i="1" smtClean="0">
                          <a:latin typeface="Cambria Math" charset="0"/>
                          <a:ea typeface="Cambria Math" charset="0"/>
                          <a:cs typeface="Cambria Math" charset="0"/>
                          <a:sym typeface="Wingdings"/>
                        </a:rPr>
                        <m:t>→</m:t>
                      </m:r>
                      <m:d>
                        <m:dPr>
                          <m:begChr m:val="{"/>
                          <m:endChr m:val=""/>
                          <m:ctrlPr>
                            <a:rPr lang="is-IS" b="0" i="1" smtClean="0">
                              <a:latin typeface="Cambria Math" panose="02040503050406030204" pitchFamily="18" charset="0"/>
                              <a:ea typeface="Cambria Math" charset="0"/>
                              <a:cs typeface="Cambria Math" charset="0"/>
                              <a:sym typeface="Wingdings"/>
                            </a:rPr>
                          </m:ctrlPr>
                        </m:dPr>
                        <m:e>
                          <m:m>
                            <m:mPr>
                              <m:mcs>
                                <m:mc>
                                  <m:mcPr>
                                    <m:count m:val="3"/>
                                    <m:mcJc m:val="center"/>
                                  </m:mcPr>
                                </m:mc>
                              </m:mcs>
                              <m:ctrlPr>
                                <a:rPr lang="uk-UA" b="0" i="1" smtClean="0">
                                  <a:latin typeface="Cambria Math" panose="02040503050406030204" pitchFamily="18" charset="0"/>
                                  <a:ea typeface="Cambria Math" charset="0"/>
                                  <a:cs typeface="Cambria Math" charset="0"/>
                                  <a:sym typeface="Wingdings"/>
                                </a:rPr>
                              </m:ctrlPr>
                            </m:mPr>
                            <m:mr>
                              <m:e>
                                <m:r>
                                  <a:rPr lang="en-US" i="1">
                                    <a:latin typeface="Cambria Math" charset="0"/>
                                    <a:ea typeface="Cambria Math" charset="0"/>
                                    <a:cs typeface="Cambria Math" charset="0"/>
                                    <a:sym typeface="Wingdings"/>
                                  </a:rPr>
                                  <m:t>𝜃</m:t>
                                </m:r>
                                <m:r>
                                  <m:rPr>
                                    <m:brk m:alnAt="7"/>
                                  </m:rPr>
                                  <a:rPr lang="en-US" b="0" i="1" smtClean="0">
                                    <a:latin typeface="Cambria Math" charset="0"/>
                                    <a:ea typeface="Cambria Math" charset="0"/>
                                    <a:cs typeface="Cambria Math" charset="0"/>
                                    <a:sym typeface="Wingdings"/>
                                  </a:rPr>
                                  <m:t>′</m:t>
                                </m:r>
                              </m:e>
                              <m:e>
                                <m:r>
                                  <m:rPr>
                                    <m:sty m:val="p"/>
                                  </m:rPr>
                                  <a:rPr lang="en-US" b="0" i="0" smtClean="0">
                                    <a:latin typeface="Cambria Math" charset="0"/>
                                    <a:ea typeface="Cambria Math" charset="0"/>
                                    <a:cs typeface="Cambria Math" charset="0"/>
                                    <a:sym typeface="Wingdings"/>
                                  </a:rPr>
                                  <m:t>Pr</m:t>
                                </m:r>
                                <m:r>
                                  <a:rPr lang="en-US" b="0" i="1" smtClean="0">
                                    <a:latin typeface="Cambria Math" charset="0"/>
                                    <a:ea typeface="Cambria Math" charset="0"/>
                                    <a:cs typeface="Cambria Math" charset="0"/>
                                    <a:sym typeface="Wingdings"/>
                                  </a:rPr>
                                  <m:t>⁡(</m:t>
                                </m:r>
                                <m:r>
                                  <a:rPr lang="en-US" b="0" i="1" smtClean="0">
                                    <a:latin typeface="Cambria Math" charset="0"/>
                                    <a:ea typeface="Cambria Math" charset="0"/>
                                    <a:cs typeface="Cambria Math" charset="0"/>
                                    <a:sym typeface="Wingdings"/>
                                  </a:rPr>
                                  <m:t>𝑎</m:t>
                                </m:r>
                                <m:r>
                                  <a:rPr lang="en-US" b="0" i="1" smtClean="0">
                                    <a:latin typeface="Cambria Math" charset="0"/>
                                    <a:ea typeface="Cambria Math" charset="0"/>
                                    <a:cs typeface="Cambria Math" charset="0"/>
                                    <a:sym typeface="Wingdings"/>
                                  </a:rPr>
                                  <m:t>)</m:t>
                                </m:r>
                              </m:e>
                              <m:e>
                                <m:r>
                                  <a:rPr lang="en-US" b="0" i="1" smtClean="0">
                                    <a:latin typeface="Cambria Math" charset="0"/>
                                    <a:ea typeface="Cambria Math" charset="0"/>
                                    <a:cs typeface="Cambria Math" charset="0"/>
                                    <a:sym typeface="Wingdings"/>
                                  </a:rPr>
                                  <m:t>𝐴𝑐𝑐𝑒𝑝𝑡</m:t>
                                </m:r>
                              </m:e>
                            </m:mr>
                            <m:mr>
                              <m:e>
                                <m:r>
                                  <a:rPr lang="en-US" i="1">
                                    <a:latin typeface="Cambria Math" charset="0"/>
                                    <a:ea typeface="Cambria Math" charset="0"/>
                                    <a:cs typeface="Cambria Math" charset="0"/>
                                    <a:sym typeface="Wingdings"/>
                                  </a:rPr>
                                  <m:t>𝜃</m:t>
                                </m:r>
                              </m:e>
                              <m:e>
                                <m:r>
                                  <m:rPr>
                                    <m:sty m:val="p"/>
                                  </m:rPr>
                                  <a:rPr lang="en-US" b="0" i="0" smtClean="0">
                                    <a:latin typeface="Cambria Math" charset="0"/>
                                    <a:ea typeface="Cambria Math" charset="0"/>
                                    <a:cs typeface="Cambria Math" charset="0"/>
                                    <a:sym typeface="Wingdings"/>
                                  </a:rPr>
                                  <m:t>Pr</m:t>
                                </m:r>
                                <m:r>
                                  <a:rPr lang="en-US" b="0" i="1" smtClean="0">
                                    <a:latin typeface="Cambria Math" charset="0"/>
                                    <a:ea typeface="Cambria Math" charset="0"/>
                                    <a:cs typeface="Cambria Math" charset="0"/>
                                    <a:sym typeface="Wingdings"/>
                                  </a:rPr>
                                  <m:t>⁡(1−</m:t>
                                </m:r>
                                <m:r>
                                  <a:rPr lang="en-US" b="0" i="1" smtClean="0">
                                    <a:latin typeface="Cambria Math" charset="0"/>
                                    <a:ea typeface="Cambria Math" charset="0"/>
                                    <a:cs typeface="Cambria Math" charset="0"/>
                                    <a:sym typeface="Wingdings"/>
                                  </a:rPr>
                                  <m:t>𝑎</m:t>
                                </m:r>
                                <m:r>
                                  <a:rPr lang="en-US" b="0" i="1" smtClean="0">
                                    <a:latin typeface="Cambria Math" charset="0"/>
                                    <a:ea typeface="Cambria Math" charset="0"/>
                                    <a:cs typeface="Cambria Math" charset="0"/>
                                    <a:sym typeface="Wingdings"/>
                                  </a:rPr>
                                  <m:t>)</m:t>
                                </m:r>
                              </m:e>
                              <m:e>
                                <m:r>
                                  <a:rPr lang="en-US" b="0" i="1" smtClean="0">
                                    <a:latin typeface="Cambria Math" charset="0"/>
                                    <a:ea typeface="Cambria Math" charset="0"/>
                                    <a:cs typeface="Cambria Math" charset="0"/>
                                    <a:sym typeface="Wingdings"/>
                                  </a:rPr>
                                  <m:t>𝑅𝑒𝑗𝑒𝑐𝑡</m:t>
                                </m:r>
                              </m:e>
                            </m:mr>
                          </m:m>
                        </m:e>
                      </m:d>
                    </m:oMath>
                  </m:oMathPara>
                </a14:m>
                <a:endParaRPr lang="en-US" i="1" dirty="0">
                  <a:latin typeface="Cambria Math" charset="0"/>
                  <a:sym typeface="Wingdings"/>
                </a:endParaRPr>
              </a:p>
              <a:p>
                <a:endParaRPr lang="en-US" b="0" i="1" dirty="0">
                  <a:latin typeface="Cambria Math" charset="0"/>
                  <a:sym typeface="Wingdings"/>
                </a:endParaRPr>
              </a:p>
              <a:p>
                <a:pPr/>
                <a14:m>
                  <m:oMathPara xmlns:m="http://schemas.openxmlformats.org/officeDocument/2006/math">
                    <m:oMathParaPr>
                      <m:jc m:val="centerGroup"/>
                    </m:oMathParaPr>
                    <m:oMath xmlns:m="http://schemas.openxmlformats.org/officeDocument/2006/math">
                      <m:r>
                        <a:rPr lang="en-US" b="0" i="1" smtClean="0">
                          <a:latin typeface="Cambria Math" charset="0"/>
                          <a:sym typeface="Wingdings"/>
                        </a:rPr>
                        <m:t>𝑎</m:t>
                      </m:r>
                      <m:r>
                        <a:rPr lang="en-US" i="1">
                          <a:latin typeface="Cambria Math" charset="0"/>
                          <a:sym typeface="Wingdings"/>
                        </a:rPr>
                        <m:t>=</m:t>
                      </m:r>
                      <m:func>
                        <m:funcPr>
                          <m:ctrlPr>
                            <a:rPr lang="en-US" i="1">
                              <a:latin typeface="Cambria Math" panose="02040503050406030204" pitchFamily="18" charset="0"/>
                              <a:sym typeface="Wingdings"/>
                            </a:rPr>
                          </m:ctrlPr>
                        </m:funcPr>
                        <m:fName>
                          <m:r>
                            <m:rPr>
                              <m:sty m:val="p"/>
                            </m:rPr>
                            <a:rPr lang="en-US">
                              <a:latin typeface="Cambria Math" charset="0"/>
                              <a:sym typeface="Wingdings"/>
                            </a:rPr>
                            <m:t>m</m:t>
                          </m:r>
                          <m:r>
                            <m:rPr>
                              <m:sty m:val="p"/>
                            </m:rPr>
                            <a:rPr lang="en-US" b="0" i="0" smtClean="0">
                              <a:latin typeface="Cambria Math" charset="0"/>
                              <a:sym typeface="Wingdings"/>
                            </a:rPr>
                            <m:t>in</m:t>
                          </m:r>
                        </m:fName>
                        <m:e>
                          <m:d>
                            <m:dPr>
                              <m:ctrlPr>
                                <a:rPr lang="en-US" i="1">
                                  <a:latin typeface="Cambria Math" panose="02040503050406030204" pitchFamily="18" charset="0"/>
                                  <a:sym typeface="Wingdings"/>
                                </a:rPr>
                              </m:ctrlPr>
                            </m:dPr>
                            <m:e>
                              <m:r>
                                <a:rPr lang="en-US" i="1">
                                  <a:latin typeface="Cambria Math" charset="0"/>
                                  <a:sym typeface="Wingdings"/>
                                </a:rPr>
                                <m:t>1,</m:t>
                              </m:r>
                              <m:f>
                                <m:fPr>
                                  <m:ctrlPr>
                                    <a:rPr lang="en-US" i="1">
                                      <a:latin typeface="Cambria Math" panose="02040503050406030204" pitchFamily="18" charset="0"/>
                                      <a:sym typeface="Wingdings"/>
                                    </a:rPr>
                                  </m:ctrlPr>
                                </m:fPr>
                                <m:num>
                                  <m:r>
                                    <a:rPr lang="en-US" i="1">
                                      <a:latin typeface="Cambria Math" charset="0"/>
                                      <a:sym typeface="Wingdings"/>
                                    </a:rPr>
                                    <m:t>𝑓</m:t>
                                  </m:r>
                                  <m:d>
                                    <m:dPr>
                                      <m:ctrlPr>
                                        <a:rPr lang="en-US" i="1">
                                          <a:latin typeface="Cambria Math" panose="02040503050406030204" pitchFamily="18" charset="0"/>
                                          <a:sym typeface="Wingdings"/>
                                        </a:rPr>
                                      </m:ctrlPr>
                                    </m:dPr>
                                    <m:e>
                                      <m:sSup>
                                        <m:sSupPr>
                                          <m:ctrlPr>
                                            <a:rPr lang="en-US" i="1">
                                              <a:latin typeface="Cambria Math" panose="02040503050406030204" pitchFamily="18" charset="0"/>
                                              <a:sym typeface="Wingdings"/>
                                            </a:rPr>
                                          </m:ctrlPr>
                                        </m:sSupPr>
                                        <m:e>
                                          <m:r>
                                            <a:rPr lang="en-US" i="1">
                                              <a:latin typeface="Cambria Math" charset="0"/>
                                              <a:ea typeface="Cambria Math" charset="0"/>
                                              <a:cs typeface="Cambria Math" charset="0"/>
                                              <a:sym typeface="Wingdings"/>
                                            </a:rPr>
                                            <m:t>𝜃</m:t>
                                          </m:r>
                                        </m:e>
                                        <m:sup>
                                          <m:r>
                                            <a:rPr lang="en-US" i="1">
                                              <a:latin typeface="Cambria Math" charset="0"/>
                                              <a:sym typeface="Wingdings"/>
                                            </a:rPr>
                                            <m:t>′</m:t>
                                          </m:r>
                                        </m:sup>
                                      </m:sSup>
                                    </m:e>
                                  </m:d>
                                </m:num>
                                <m:den>
                                  <m:r>
                                    <a:rPr lang="en-US" i="1">
                                      <a:latin typeface="Cambria Math" charset="0"/>
                                      <a:sym typeface="Wingdings"/>
                                    </a:rPr>
                                    <m:t>𝑓</m:t>
                                  </m:r>
                                  <m:d>
                                    <m:dPr>
                                      <m:ctrlPr>
                                        <a:rPr lang="en-US" i="1">
                                          <a:latin typeface="Cambria Math" panose="02040503050406030204" pitchFamily="18" charset="0"/>
                                          <a:sym typeface="Wingdings"/>
                                        </a:rPr>
                                      </m:ctrlPr>
                                    </m:dPr>
                                    <m:e>
                                      <m:r>
                                        <a:rPr lang="en-US" i="1">
                                          <a:latin typeface="Cambria Math" charset="0"/>
                                          <a:ea typeface="Cambria Math" charset="0"/>
                                          <a:cs typeface="Cambria Math" charset="0"/>
                                          <a:sym typeface="Wingdings"/>
                                        </a:rPr>
                                        <m:t>𝜃</m:t>
                                      </m:r>
                                    </m:e>
                                  </m:d>
                                </m:den>
                              </m:f>
                            </m:e>
                          </m:d>
                        </m:e>
                      </m:func>
                    </m:oMath>
                  </m:oMathPara>
                </a14:m>
                <a:endParaRPr lang="en-GB" dirty="0"/>
              </a:p>
              <a:p>
                <a:endParaRPr lang="en-GB" dirty="0"/>
              </a:p>
              <a:p>
                <a:r>
                  <a:rPr lang="en-GB" i="1" dirty="0"/>
                  <a:t>SAVE LOCATION</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charset="0"/>
                              <a:cs typeface="Cambria Math" charset="0"/>
                            </a:rPr>
                          </m:ctrlPr>
                        </m:sSubPr>
                        <m:e>
                          <m:r>
                            <a:rPr lang="en-US" i="1">
                              <a:latin typeface="Cambria Math" charset="0"/>
                              <a:ea typeface="Cambria Math" charset="0"/>
                              <a:cs typeface="Cambria Math" charset="0"/>
                              <a:sym typeface="Wingdings"/>
                            </a:rPr>
                            <m:t>𝜃</m:t>
                          </m:r>
                        </m:e>
                        <m:sub>
                          <m:r>
                            <a:rPr lang="en-US" b="0" i="1" smtClean="0">
                              <a:latin typeface="Cambria Math" charset="0"/>
                              <a:ea typeface="Cambria Math" charset="0"/>
                              <a:cs typeface="Cambria Math" charset="0"/>
                            </a:rPr>
                            <m:t>𝑡</m:t>
                          </m:r>
                        </m:sub>
                      </m:sSub>
                      <m:r>
                        <a:rPr lang="en-US" b="0" i="1" smtClean="0">
                          <a:latin typeface="Cambria Math" charset="0"/>
                          <a:ea typeface="Cambria Math" charset="0"/>
                          <a:cs typeface="Cambria Math" charset="0"/>
                        </a:rPr>
                        <m:t>←</m:t>
                      </m:r>
                      <m:r>
                        <a:rPr lang="en-US" i="1">
                          <a:latin typeface="Cambria Math" charset="0"/>
                          <a:ea typeface="Cambria Math" charset="0"/>
                          <a:cs typeface="Cambria Math" charset="0"/>
                          <a:sym typeface="Wingdings"/>
                        </a:rPr>
                        <m:t>𝜃</m:t>
                      </m:r>
                    </m:oMath>
                  </m:oMathPara>
                </a14:m>
                <a:endParaRPr lang="en-GB" baseline="-25000" dirty="0"/>
              </a:p>
            </p:txBody>
          </p:sp>
        </mc:Choice>
        <mc:Fallback xmlns="">
          <p:sp>
            <p:nvSpPr>
              <p:cNvPr id="5" name="TextBox 4"/>
              <p:cNvSpPr txBox="1">
                <a:spLocks noRot="1" noChangeAspect="1" noMove="1" noResize="1" noEditPoints="1" noAdjustHandles="1" noChangeArrowheads="1" noChangeShapeType="1" noTextEdit="1"/>
              </p:cNvSpPr>
              <p:nvPr/>
            </p:nvSpPr>
            <p:spPr>
              <a:xfrm>
                <a:off x="5761832" y="1332122"/>
                <a:ext cx="3382168" cy="4650184"/>
              </a:xfrm>
              <a:prstGeom prst="rect">
                <a:avLst/>
              </a:prstGeom>
              <a:blipFill>
                <a:blip r:embed="rId4"/>
                <a:stretch>
                  <a:fillRect l="-13109" t="-820" b="-5464"/>
                </a:stretch>
              </a:blipFill>
            </p:spPr>
            <p:txBody>
              <a:bodyPr/>
              <a:lstStyle/>
              <a:p>
                <a:r>
                  <a:rPr lang="en-GB">
                    <a:noFill/>
                  </a:rPr>
                  <a:t> </a:t>
                </a:r>
              </a:p>
            </p:txBody>
          </p:sp>
        </mc:Fallback>
      </mc:AlternateContent>
      <p:sp>
        <p:nvSpPr>
          <p:cNvPr id="6" name="TextBox 5"/>
          <p:cNvSpPr txBox="1"/>
          <p:nvPr/>
        </p:nvSpPr>
        <p:spPr>
          <a:xfrm>
            <a:off x="1167891" y="5634872"/>
            <a:ext cx="4034029" cy="923330"/>
          </a:xfrm>
          <a:prstGeom prst="rect">
            <a:avLst/>
          </a:prstGeom>
          <a:noFill/>
        </p:spPr>
        <p:txBody>
          <a:bodyPr wrap="square" rtlCol="0">
            <a:spAutoFit/>
          </a:bodyPr>
          <a:lstStyle/>
          <a:p>
            <a:pPr marL="342900" indent="-342900">
              <a:buAutoNum type="arabicPeriod"/>
            </a:pPr>
            <a:r>
              <a:rPr lang="en-GB" dirty="0"/>
              <a:t>PROPOSE</a:t>
            </a:r>
          </a:p>
          <a:p>
            <a:pPr marL="342900" indent="-342900">
              <a:buAutoNum type="arabicPeriod"/>
            </a:pPr>
            <a:r>
              <a:rPr lang="en-GB" dirty="0"/>
              <a:t>MOVE OR STAY (“acceptance”)</a:t>
            </a:r>
          </a:p>
          <a:p>
            <a:pPr marL="342900" indent="-342900">
              <a:buAutoNum type="arabicPeriod"/>
            </a:pPr>
            <a:r>
              <a:rPr lang="en-GB" dirty="0"/>
              <a:t>SAVE LOCATION</a:t>
            </a:r>
          </a:p>
        </p:txBody>
      </p:sp>
      <p:sp>
        <p:nvSpPr>
          <p:cNvPr id="7" name="Oval 6"/>
          <p:cNvSpPr/>
          <p:nvPr/>
        </p:nvSpPr>
        <p:spPr>
          <a:xfrm>
            <a:off x="3276218" y="2704850"/>
            <a:ext cx="144000" cy="144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Content Placeholder 2"/>
              <p:cNvSpPr txBox="1">
                <a:spLocks/>
              </p:cNvSpPr>
              <p:nvPr/>
            </p:nvSpPr>
            <p:spPr>
              <a:xfrm>
                <a:off x="3064727" y="5366835"/>
                <a:ext cx="325120" cy="411982"/>
              </a:xfrm>
              <a:prstGeom prst="rect">
                <a:avLst/>
              </a:prstGeom>
              <a:solidFill>
                <a:schemeClr val="bg1"/>
              </a:solidFill>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
                    </m:oMathParaPr>
                    <m:oMath xmlns:m="http://schemas.openxmlformats.org/officeDocument/2006/math">
                      <m:r>
                        <a:rPr lang="en-US" sz="2400" i="1" smtClean="0">
                          <a:latin typeface="Cambria Math" charset="0"/>
                          <a:ea typeface="Cambria Math" charset="0"/>
                          <a:cs typeface="Cambria Math" charset="0"/>
                        </a:rPr>
                        <m:t>𝜃</m:t>
                      </m:r>
                    </m:oMath>
                  </m:oMathPara>
                </a14:m>
                <a:endParaRPr lang="en-US" sz="2400" dirty="0"/>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3064727" y="5366835"/>
                <a:ext cx="325120" cy="411982"/>
              </a:xfrm>
              <a:prstGeom prst="rect">
                <a:avLst/>
              </a:prstGeom>
              <a:blipFill>
                <a:blip r:embed="rId5"/>
                <a:stretch>
                  <a:fillRect l="-115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Content Placeholder 2"/>
              <p:cNvSpPr txBox="1">
                <a:spLocks/>
              </p:cNvSpPr>
              <p:nvPr/>
            </p:nvSpPr>
            <p:spPr>
              <a:xfrm rot="16200000">
                <a:off x="-192205" y="3114911"/>
                <a:ext cx="738889" cy="336406"/>
              </a:xfrm>
              <a:prstGeom prst="rect">
                <a:avLst/>
              </a:prstGeom>
              <a:solidFill>
                <a:schemeClr val="bg1"/>
              </a:solidFill>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Group"/>
                    </m:oMathParaPr>
                    <m:oMath xmlns:m="http://schemas.openxmlformats.org/officeDocument/2006/math">
                      <m:r>
                        <a:rPr lang="en-US" sz="2000" b="0" i="1" smtClean="0">
                          <a:latin typeface="Cambria Math" charset="0"/>
                          <a:ea typeface="Cambria Math" charset="0"/>
                          <a:cs typeface="Cambria Math" charset="0"/>
                        </a:rPr>
                        <m:t>𝑓</m:t>
                      </m:r>
                      <m:d>
                        <m:dPr>
                          <m:ctrlPr>
                            <a:rPr lang="en-US" sz="2000" b="0" i="1" smtClean="0">
                              <a:latin typeface="Cambria Math" panose="02040503050406030204" pitchFamily="18" charset="0"/>
                              <a:ea typeface="Cambria Math" charset="0"/>
                              <a:cs typeface="Cambria Math" charset="0"/>
                            </a:rPr>
                          </m:ctrlPr>
                        </m:dPr>
                        <m:e>
                          <m:r>
                            <a:rPr lang="en-US" sz="2000" b="0" i="1" smtClean="0">
                              <a:latin typeface="Cambria Math" charset="0"/>
                              <a:ea typeface="Cambria Math" charset="0"/>
                              <a:cs typeface="Cambria Math" charset="0"/>
                            </a:rPr>
                            <m:t>𝜃</m:t>
                          </m:r>
                        </m:e>
                      </m:d>
                    </m:oMath>
                  </m:oMathPara>
                </a14:m>
                <a:endParaRPr lang="en-US" sz="2000" b="0" dirty="0">
                  <a:ea typeface="Cambria Math" charset="0"/>
                  <a:cs typeface="Cambria Math" charset="0"/>
                </a:endParaRPr>
              </a:p>
              <a:p>
                <a:pPr marL="0" indent="0" algn="ctr" defTabSz="914400">
                  <a:spcBef>
                    <a:spcPts val="0"/>
                  </a:spcBef>
                  <a:buFontTx/>
                  <a:buNone/>
                </a:pPr>
                <a:endParaRPr lang="en-US" sz="2400" dirty="0"/>
              </a:p>
            </p:txBody>
          </p:sp>
        </mc:Choice>
        <mc:Fallback xmlns="">
          <p:sp>
            <p:nvSpPr>
              <p:cNvPr id="9" name="Content Placeholder 2"/>
              <p:cNvSpPr txBox="1">
                <a:spLocks noRot="1" noChangeAspect="1" noMove="1" noResize="1" noEditPoints="1" noAdjustHandles="1" noChangeArrowheads="1" noChangeShapeType="1" noTextEdit="1"/>
              </p:cNvSpPr>
              <p:nvPr/>
            </p:nvSpPr>
            <p:spPr>
              <a:xfrm rot="16200000">
                <a:off x="-192205" y="3114911"/>
                <a:ext cx="738889" cy="336406"/>
              </a:xfrm>
              <a:prstGeom prst="rect">
                <a:avLst/>
              </a:prstGeom>
              <a:blipFill>
                <a:blip r:embed="rId6"/>
                <a:stretch>
                  <a:fillRect r="-10714"/>
                </a:stretch>
              </a:blipFill>
            </p:spPr>
            <p:txBody>
              <a:bodyPr/>
              <a:lstStyle/>
              <a:p>
                <a:r>
                  <a:rPr lang="en-GB">
                    <a:noFill/>
                  </a:rPr>
                  <a:t> </a:t>
                </a:r>
              </a:p>
            </p:txBody>
          </p:sp>
        </mc:Fallback>
      </mc:AlternateContent>
    </p:spTree>
    <p:extLst>
      <p:ext uri="{BB962C8B-B14F-4D97-AF65-F5344CB8AC3E}">
        <p14:creationId xmlns:p14="http://schemas.microsoft.com/office/powerpoint/2010/main" val="194542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CMC_movement_optimize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2388" y="0"/>
            <a:ext cx="5760000" cy="4320000"/>
          </a:xfrm>
          <a:prstGeom prst="rect">
            <a:avLst/>
          </a:prstGeom>
        </p:spPr>
      </p:pic>
      <mc:AlternateContent xmlns:mc="http://schemas.openxmlformats.org/markup-compatibility/2006" xmlns:a14="http://schemas.microsoft.com/office/drawing/2010/main">
        <mc:Choice Requires="a14">
          <p:sp>
            <p:nvSpPr>
              <p:cNvPr id="7" name="Content Placeholder 2"/>
              <p:cNvSpPr txBox="1">
                <a:spLocks/>
              </p:cNvSpPr>
              <p:nvPr/>
            </p:nvSpPr>
            <p:spPr>
              <a:xfrm>
                <a:off x="4423088" y="4150568"/>
                <a:ext cx="325120" cy="411982"/>
              </a:xfrm>
              <a:prstGeom prst="rect">
                <a:avLst/>
              </a:prstGeom>
              <a:solidFill>
                <a:schemeClr val="bg1"/>
              </a:solidFill>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
                    </m:oMathParaPr>
                    <m:oMath xmlns:m="http://schemas.openxmlformats.org/officeDocument/2006/math">
                      <m:r>
                        <a:rPr lang="en-US" sz="2400" i="1" smtClean="0">
                          <a:latin typeface="Cambria Math" charset="0"/>
                          <a:ea typeface="Cambria Math" charset="0"/>
                          <a:cs typeface="Cambria Math" charset="0"/>
                        </a:rPr>
                        <m:t>𝜃</m:t>
                      </m:r>
                    </m:oMath>
                  </m:oMathPara>
                </a14:m>
                <a:endParaRPr lang="en-US" sz="2400" dirty="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4423088" y="4150568"/>
                <a:ext cx="325120" cy="411982"/>
              </a:xfrm>
              <a:prstGeom prst="rect">
                <a:avLst/>
              </a:prstGeom>
              <a:blipFill rotWithShape="0">
                <a:blip r:embed="rId3"/>
                <a:stretch>
                  <a:fillRect l="-13208"/>
                </a:stretch>
              </a:blipFill>
            </p:spPr>
            <p:txBody>
              <a:bodyPr/>
              <a:lstStyle/>
              <a:p>
                <a:r>
                  <a:rPr lang="en-US">
                    <a:noFill/>
                  </a:rPr>
                  <a:t> </a:t>
                </a:r>
              </a:p>
            </p:txBody>
          </p:sp>
        </mc:Fallback>
      </mc:AlternateContent>
      <p:pic>
        <p:nvPicPr>
          <p:cNvPr id="5" name="Picture 4" descr="MCMC_trace.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5218" y="4139037"/>
            <a:ext cx="5688000" cy="1422000"/>
          </a:xfrm>
          <a:prstGeom prst="rect">
            <a:avLst/>
          </a:prstGeom>
        </p:spPr>
      </p:pic>
      <mc:AlternateContent xmlns:mc="http://schemas.openxmlformats.org/markup-compatibility/2006" xmlns:a14="http://schemas.microsoft.com/office/drawing/2010/main">
        <mc:Choice Requires="a14">
          <p:sp>
            <p:nvSpPr>
              <p:cNvPr id="8" name="Content Placeholder 2"/>
              <p:cNvSpPr txBox="1">
                <a:spLocks/>
              </p:cNvSpPr>
              <p:nvPr/>
            </p:nvSpPr>
            <p:spPr>
              <a:xfrm>
                <a:off x="4423088" y="5355046"/>
                <a:ext cx="325120" cy="411982"/>
              </a:xfrm>
              <a:prstGeom prst="rect">
                <a:avLst/>
              </a:prstGeom>
              <a:solidFill>
                <a:schemeClr val="bg1"/>
              </a:solidFill>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
                    </m:oMathParaPr>
                    <m:oMath xmlns:m="http://schemas.openxmlformats.org/officeDocument/2006/math">
                      <m:r>
                        <a:rPr lang="en-US" sz="2400" i="1" smtClean="0">
                          <a:latin typeface="Cambria Math" charset="0"/>
                          <a:ea typeface="Cambria Math" charset="0"/>
                          <a:cs typeface="Cambria Math" charset="0"/>
                        </a:rPr>
                        <m:t>𝜃</m:t>
                      </m:r>
                    </m:oMath>
                  </m:oMathPara>
                </a14:m>
                <a:endParaRPr lang="en-US" sz="2400" dirty="0"/>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4423088" y="5355046"/>
                <a:ext cx="325120" cy="411982"/>
              </a:xfrm>
              <a:prstGeom prst="rect">
                <a:avLst/>
              </a:prstGeom>
              <a:blipFill rotWithShape="0">
                <a:blip r:embed="rId5"/>
                <a:stretch>
                  <a:fillRect l="-13208"/>
                </a:stretch>
              </a:blipFill>
            </p:spPr>
            <p:txBody>
              <a:bodyPr/>
              <a:lstStyle/>
              <a:p>
                <a:r>
                  <a:rPr lang="en-US">
                    <a:noFill/>
                  </a:rPr>
                  <a:t> </a:t>
                </a:r>
              </a:p>
            </p:txBody>
          </p:sp>
        </mc:Fallback>
      </mc:AlternateContent>
      <p:pic>
        <p:nvPicPr>
          <p:cNvPr id="6" name="Picture 5" descr="MCMC_hist.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3088" y="5398045"/>
            <a:ext cx="5580000" cy="1395000"/>
          </a:xfrm>
          <a:prstGeom prst="rect">
            <a:avLst/>
          </a:prstGeom>
        </p:spPr>
      </p:pic>
      <mc:AlternateContent xmlns:mc="http://schemas.openxmlformats.org/markup-compatibility/2006" xmlns:a14="http://schemas.microsoft.com/office/drawing/2010/main">
        <mc:Choice Requires="a14">
          <p:sp>
            <p:nvSpPr>
              <p:cNvPr id="9" name="Content Placeholder 2"/>
              <p:cNvSpPr txBox="1">
                <a:spLocks/>
              </p:cNvSpPr>
              <p:nvPr/>
            </p:nvSpPr>
            <p:spPr>
              <a:xfrm>
                <a:off x="4423088" y="6602523"/>
                <a:ext cx="325120" cy="326597"/>
              </a:xfrm>
              <a:prstGeom prst="rect">
                <a:avLst/>
              </a:prstGeom>
              <a:solidFill>
                <a:schemeClr val="bg1"/>
              </a:solidFill>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
                    </m:oMathParaPr>
                    <m:oMath xmlns:m="http://schemas.openxmlformats.org/officeDocument/2006/math">
                      <m:r>
                        <a:rPr lang="en-US" sz="2400" i="1" smtClean="0">
                          <a:latin typeface="Cambria Math" charset="0"/>
                          <a:ea typeface="Cambria Math" charset="0"/>
                          <a:cs typeface="Cambria Math" charset="0"/>
                        </a:rPr>
                        <m:t>𝜃</m:t>
                      </m:r>
                    </m:oMath>
                  </m:oMathPara>
                </a14:m>
                <a:endParaRPr lang="en-US" sz="2400" dirty="0"/>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4423088" y="6602523"/>
                <a:ext cx="325120" cy="326597"/>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p:cNvSpPr txBox="1">
                <a:spLocks/>
              </p:cNvSpPr>
              <p:nvPr/>
            </p:nvSpPr>
            <p:spPr>
              <a:xfrm rot="16200000">
                <a:off x="1125921" y="1901317"/>
                <a:ext cx="738889" cy="336406"/>
              </a:xfrm>
              <a:prstGeom prst="rect">
                <a:avLst/>
              </a:prstGeom>
              <a:solidFill>
                <a:schemeClr val="bg1"/>
              </a:solidFill>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Group"/>
                    </m:oMathParaPr>
                    <m:oMath xmlns:m="http://schemas.openxmlformats.org/officeDocument/2006/math">
                      <m:r>
                        <a:rPr lang="en-US" sz="2000" b="0" i="1" smtClean="0">
                          <a:latin typeface="Cambria Math" charset="0"/>
                          <a:ea typeface="Cambria Math" charset="0"/>
                          <a:cs typeface="Cambria Math" charset="0"/>
                        </a:rPr>
                        <m:t>𝑓</m:t>
                      </m:r>
                      <m:d>
                        <m:dPr>
                          <m:ctrlPr>
                            <a:rPr lang="en-US" sz="2000" b="0" i="1" smtClean="0">
                              <a:latin typeface="Cambria Math" panose="02040503050406030204" pitchFamily="18" charset="0"/>
                              <a:ea typeface="Cambria Math" charset="0"/>
                              <a:cs typeface="Cambria Math" charset="0"/>
                            </a:rPr>
                          </m:ctrlPr>
                        </m:dPr>
                        <m:e>
                          <m:r>
                            <a:rPr lang="en-US" sz="2000" b="0" i="1" smtClean="0">
                              <a:latin typeface="Cambria Math" charset="0"/>
                              <a:ea typeface="Cambria Math" charset="0"/>
                              <a:cs typeface="Cambria Math" charset="0"/>
                            </a:rPr>
                            <m:t>𝜃</m:t>
                          </m:r>
                        </m:e>
                      </m:d>
                    </m:oMath>
                  </m:oMathPara>
                </a14:m>
                <a:endParaRPr lang="en-US" sz="2000" b="0" dirty="0">
                  <a:ea typeface="Cambria Math" charset="0"/>
                  <a:cs typeface="Cambria Math" charset="0"/>
                </a:endParaRPr>
              </a:p>
              <a:p>
                <a:pPr marL="0" indent="0" algn="ctr" defTabSz="914400">
                  <a:spcBef>
                    <a:spcPts val="0"/>
                  </a:spcBef>
                  <a:buFontTx/>
                  <a:buNone/>
                </a:pPr>
                <a:endParaRPr lang="en-US" sz="2400" dirty="0"/>
              </a:p>
            </p:txBody>
          </p:sp>
        </mc:Choice>
        <mc:Fallback xmlns="">
          <p:sp>
            <p:nvSpPr>
              <p:cNvPr id="10" name="Content Placeholder 2"/>
              <p:cNvSpPr txBox="1">
                <a:spLocks noRot="1" noChangeAspect="1" noMove="1" noResize="1" noEditPoints="1" noAdjustHandles="1" noChangeArrowheads="1" noChangeShapeType="1" noTextEdit="1"/>
              </p:cNvSpPr>
              <p:nvPr/>
            </p:nvSpPr>
            <p:spPr>
              <a:xfrm rot="16200000">
                <a:off x="1125921" y="1901317"/>
                <a:ext cx="738889" cy="336406"/>
              </a:xfrm>
              <a:prstGeom prst="rect">
                <a:avLst/>
              </a:prstGeom>
              <a:blipFill rotWithShape="0">
                <a:blip r:embed="rId8"/>
                <a:stretch>
                  <a:fillRect r="-12727"/>
                </a:stretch>
              </a:blipFill>
            </p:spPr>
            <p:txBody>
              <a:bodyPr/>
              <a:lstStyle/>
              <a:p>
                <a:r>
                  <a:rPr lang="en-US">
                    <a:noFill/>
                  </a:rPr>
                  <a:t> </a:t>
                </a:r>
              </a:p>
            </p:txBody>
          </p:sp>
        </mc:Fallback>
      </mc:AlternateContent>
    </p:spTree>
    <p:extLst>
      <p:ext uri="{BB962C8B-B14F-4D97-AF65-F5344CB8AC3E}">
        <p14:creationId xmlns:p14="http://schemas.microsoft.com/office/powerpoint/2010/main" val="72642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F7CA8E-DBB9-AF25-FDB7-99CD057B1378}"/>
              </a:ext>
            </a:extLst>
          </p:cNvPr>
          <p:cNvPicPr>
            <a:picLocks noChangeAspect="1"/>
          </p:cNvPicPr>
          <p:nvPr/>
        </p:nvPicPr>
        <p:blipFill>
          <a:blip r:embed="rId2"/>
          <a:stretch>
            <a:fillRect/>
          </a:stretch>
        </p:blipFill>
        <p:spPr>
          <a:xfrm>
            <a:off x="1185124" y="10510"/>
            <a:ext cx="6647632" cy="6858000"/>
          </a:xfrm>
          <a:prstGeom prst="rect">
            <a:avLst/>
          </a:prstGeom>
        </p:spPr>
      </p:pic>
    </p:spTree>
    <p:extLst>
      <p:ext uri="{BB962C8B-B14F-4D97-AF65-F5344CB8AC3E}">
        <p14:creationId xmlns:p14="http://schemas.microsoft.com/office/powerpoint/2010/main" val="1805151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After enough iterations…</a:t>
            </a:r>
          </a:p>
        </p:txBody>
      </p:sp>
      <p:pic>
        <p:nvPicPr>
          <p:cNvPr id="3" name="Picture 2" descr="MCMC_trace_1000.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101" y="1417638"/>
            <a:ext cx="5760000" cy="2871652"/>
          </a:xfrm>
          <a:prstGeom prst="rect">
            <a:avLst/>
          </a:prstGeom>
        </p:spPr>
      </p:pic>
      <p:pic>
        <p:nvPicPr>
          <p:cNvPr id="4" name="Picture 3" descr="MCMC_hist_1000.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5952" y="4058139"/>
            <a:ext cx="5544000" cy="2763966"/>
          </a:xfrm>
          <a:prstGeom prst="rect">
            <a:avLst/>
          </a:prstGeom>
        </p:spPr>
      </p:pic>
      <p:pic>
        <p:nvPicPr>
          <p:cNvPr id="6" name="Picture 5" descr="MCMC_curve_transparent.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3760" y="4058139"/>
            <a:ext cx="5626192" cy="2576340"/>
          </a:xfrm>
          <a:prstGeom prst="rect">
            <a:avLst/>
          </a:prstGeom>
        </p:spPr>
      </p:pic>
      <mc:AlternateContent xmlns:mc="http://schemas.openxmlformats.org/markup-compatibility/2006" xmlns:a14="http://schemas.microsoft.com/office/drawing/2010/main">
        <mc:Choice Requires="a14">
          <p:sp>
            <p:nvSpPr>
              <p:cNvPr id="7" name="Content Placeholder 2"/>
              <p:cNvSpPr txBox="1">
                <a:spLocks/>
              </p:cNvSpPr>
              <p:nvPr/>
            </p:nvSpPr>
            <p:spPr>
              <a:xfrm>
                <a:off x="5025607" y="6522301"/>
                <a:ext cx="325120" cy="335699"/>
              </a:xfrm>
              <a:prstGeom prst="rect">
                <a:avLst/>
              </a:prstGeom>
              <a:solidFill>
                <a:schemeClr val="bg1"/>
              </a:solidFill>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
                    </m:oMathParaPr>
                    <m:oMath xmlns:m="http://schemas.openxmlformats.org/officeDocument/2006/math">
                      <m:r>
                        <a:rPr lang="en-US" sz="2400" i="1" smtClean="0">
                          <a:latin typeface="Cambria Math" charset="0"/>
                          <a:ea typeface="Cambria Math" charset="0"/>
                          <a:cs typeface="Cambria Math" charset="0"/>
                        </a:rPr>
                        <m:t>𝜃</m:t>
                      </m:r>
                    </m:oMath>
                  </m:oMathPara>
                </a14:m>
                <a:endParaRPr lang="en-US" sz="2400" dirty="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5025607" y="6522301"/>
                <a:ext cx="325120" cy="335699"/>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893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Practical, part 2</a:t>
            </a:r>
          </a:p>
        </p:txBody>
      </p:sp>
      <p:pic>
        <p:nvPicPr>
          <p:cNvPr id="4" name="Picture 3" descr="MCMC_curv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2122"/>
            <a:ext cx="5761832" cy="4325549"/>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5761832" y="1332122"/>
                <a:ext cx="3382168" cy="4650184"/>
              </a:xfrm>
              <a:prstGeom prst="rect">
                <a:avLst/>
              </a:prstGeom>
              <a:noFill/>
            </p:spPr>
            <p:txBody>
              <a:bodyPr wrap="square" rtlCol="0">
                <a:spAutoFit/>
              </a:bodyPr>
              <a:lstStyle/>
              <a:p>
                <a:r>
                  <a:rPr lang="en-GB" dirty="0"/>
                  <a:t>Choose a starting point, </a:t>
                </a:r>
                <a14:m>
                  <m:oMath xmlns:m="http://schemas.openxmlformats.org/officeDocument/2006/math">
                    <m:r>
                      <a:rPr lang="en-US" i="1">
                        <a:latin typeface="Cambria Math" charset="0"/>
                        <a:ea typeface="Cambria Math" charset="0"/>
                        <a:cs typeface="Cambria Math" charset="0"/>
                        <a:sym typeface="Wingdings"/>
                      </a:rPr>
                      <m:t>𝜃</m:t>
                    </m:r>
                    <m:r>
                      <a:rPr lang="en-US" i="1">
                        <a:latin typeface="Cambria Math" charset="0"/>
                        <a:ea typeface="Cambria Math" charset="0"/>
                        <a:cs typeface="Cambria Math" charset="0"/>
                        <a:sym typeface="Wingdings"/>
                      </a:rPr>
                      <m:t>=</m:t>
                    </m:r>
                    <m:sSub>
                      <m:sSubPr>
                        <m:ctrlPr>
                          <a:rPr lang="en-US" i="1">
                            <a:latin typeface="Cambria Math" panose="02040503050406030204" pitchFamily="18" charset="0"/>
                            <a:ea typeface="Cambria Math" charset="0"/>
                            <a:cs typeface="Cambria Math" charset="0"/>
                            <a:sym typeface="Wingdings"/>
                          </a:rPr>
                        </m:ctrlPr>
                      </m:sSubPr>
                      <m:e>
                        <m:r>
                          <a:rPr lang="en-US" i="1">
                            <a:latin typeface="Cambria Math" charset="0"/>
                            <a:ea typeface="Cambria Math" charset="0"/>
                            <a:cs typeface="Cambria Math" charset="0"/>
                            <a:sym typeface="Wingdings"/>
                          </a:rPr>
                          <m:t>𝜃</m:t>
                        </m:r>
                      </m:e>
                      <m:sub>
                        <m:r>
                          <a:rPr lang="en-US" i="1">
                            <a:latin typeface="Cambria Math" charset="0"/>
                            <a:ea typeface="Cambria Math" charset="0"/>
                            <a:cs typeface="Cambria Math" charset="0"/>
                            <a:sym typeface="Wingdings"/>
                          </a:rPr>
                          <m:t>0</m:t>
                        </m:r>
                      </m:sub>
                    </m:sSub>
                  </m:oMath>
                </a14:m>
                <a:endParaRPr lang="en-GB" i="1" dirty="0"/>
              </a:p>
              <a:p>
                <a:endParaRPr lang="en-GB" i="1" dirty="0"/>
              </a:p>
              <a:p>
                <a:endParaRPr lang="en-GB" dirty="0"/>
              </a:p>
              <a:p>
                <a:r>
                  <a:rPr lang="en-GB" i="1" dirty="0"/>
                  <a:t>PROPOSE</a:t>
                </a:r>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i="1">
                              <a:latin typeface="Cambria Math" charset="0"/>
                              <a:ea typeface="Cambria Math" charset="0"/>
                              <a:cs typeface="Cambria Math" charset="0"/>
                              <a:sym typeface="Wingdings"/>
                            </a:rPr>
                            <m:t>𝜃</m:t>
                          </m:r>
                        </m:e>
                        <m:sup>
                          <m:r>
                            <a:rPr lang="en-US" b="0" i="1" smtClean="0">
                              <a:latin typeface="Cambria Math" charset="0"/>
                            </a:rPr>
                            <m:t>′</m:t>
                          </m:r>
                        </m:sup>
                      </m:sSup>
                      <m:r>
                        <a:rPr lang="en-US" b="0" i="1" smtClean="0">
                          <a:latin typeface="Cambria Math" charset="0"/>
                        </a:rPr>
                        <m:t>=</m:t>
                      </m:r>
                      <m:r>
                        <a:rPr lang="en-US" i="1">
                          <a:latin typeface="Cambria Math" charset="0"/>
                          <a:ea typeface="Cambria Math" charset="0"/>
                          <a:cs typeface="Cambria Math" charset="0"/>
                          <a:sym typeface="Wingdings"/>
                        </a:rPr>
                        <m:t>𝜃</m:t>
                      </m:r>
                      <m:r>
                        <a:rPr lang="en-US" b="0" i="1" smtClean="0">
                          <a:latin typeface="Cambria Math" charset="0"/>
                        </a:rPr>
                        <m:t>+</m:t>
                      </m:r>
                      <m:r>
                        <a:rPr lang="en-US" b="0" i="1" smtClean="0">
                          <a:latin typeface="Cambria Math" charset="0"/>
                          <a:ea typeface="Cambria Math" charset="0"/>
                          <a:cs typeface="Cambria Math" charset="0"/>
                        </a:rPr>
                        <m:t>𝜀</m:t>
                      </m:r>
                      <m:r>
                        <a:rPr lang="en-US" b="0" i="1" smtClean="0">
                          <a:latin typeface="Cambria Math" charset="0"/>
                          <a:ea typeface="Cambria Math" charset="0"/>
                          <a:cs typeface="Cambria Math" charset="0"/>
                        </a:rPr>
                        <m:t> | </m:t>
                      </m:r>
                      <m:r>
                        <a:rPr lang="en-US" b="0" i="1" smtClean="0">
                          <a:latin typeface="Cambria Math" charset="0"/>
                          <a:ea typeface="Cambria Math" charset="0"/>
                          <a:cs typeface="Cambria Math" charset="0"/>
                        </a:rPr>
                        <m:t>𝜀</m:t>
                      </m:r>
                      <m:r>
                        <a:rPr lang="en-US" b="0" i="1" smtClean="0">
                          <a:latin typeface="Cambria Math" charset="0"/>
                          <a:ea typeface="Cambria Math" charset="0"/>
                          <a:cs typeface="Cambria Math" charset="0"/>
                        </a:rPr>
                        <m:t> ~ </m:t>
                      </m:r>
                      <m:r>
                        <a:rPr lang="en-US" b="0" i="1" smtClean="0">
                          <a:latin typeface="Cambria Math" charset="0"/>
                          <a:ea typeface="Cambria Math" charset="0"/>
                          <a:cs typeface="Cambria Math" charset="0"/>
                        </a:rPr>
                        <m:t>𝑄</m:t>
                      </m:r>
                    </m:oMath>
                  </m:oMathPara>
                </a14:m>
                <a:endParaRPr lang="en-GB" sz="2000" dirty="0">
                  <a:latin typeface="+mj-lt"/>
                  <a:cs typeface="Symbol" charset="2"/>
                </a:endParaRPr>
              </a:p>
              <a:p>
                <a:endParaRPr lang="en-GB" dirty="0"/>
              </a:p>
              <a:p>
                <a:r>
                  <a:rPr lang="en-GB" i="1" dirty="0"/>
                  <a:t>MOVE OR STAY</a:t>
                </a:r>
              </a:p>
              <a:p>
                <a:endParaRPr lang="en-GB" dirty="0"/>
              </a:p>
              <a:p>
                <a:pPr/>
                <a14:m>
                  <m:oMathPara xmlns:m="http://schemas.openxmlformats.org/officeDocument/2006/math">
                    <m:oMathParaPr>
                      <m:jc m:val="centerGroup"/>
                    </m:oMathParaPr>
                    <m:oMath xmlns:m="http://schemas.openxmlformats.org/officeDocument/2006/math">
                      <m:r>
                        <a:rPr lang="en-US" i="1">
                          <a:latin typeface="Cambria Math" charset="0"/>
                          <a:ea typeface="Cambria Math" charset="0"/>
                          <a:cs typeface="Cambria Math" charset="0"/>
                          <a:sym typeface="Wingdings"/>
                        </a:rPr>
                        <m:t>𝜃</m:t>
                      </m:r>
                      <m:r>
                        <a:rPr lang="is-IS" b="0" i="1" smtClean="0">
                          <a:latin typeface="Cambria Math" charset="0"/>
                          <a:ea typeface="Cambria Math" charset="0"/>
                          <a:cs typeface="Cambria Math" charset="0"/>
                          <a:sym typeface="Wingdings"/>
                        </a:rPr>
                        <m:t>→</m:t>
                      </m:r>
                      <m:d>
                        <m:dPr>
                          <m:begChr m:val="{"/>
                          <m:endChr m:val=""/>
                          <m:ctrlPr>
                            <a:rPr lang="is-IS" b="0" i="1" smtClean="0">
                              <a:latin typeface="Cambria Math" panose="02040503050406030204" pitchFamily="18" charset="0"/>
                              <a:ea typeface="Cambria Math" charset="0"/>
                              <a:cs typeface="Cambria Math" charset="0"/>
                              <a:sym typeface="Wingdings"/>
                            </a:rPr>
                          </m:ctrlPr>
                        </m:dPr>
                        <m:e>
                          <m:m>
                            <m:mPr>
                              <m:mcs>
                                <m:mc>
                                  <m:mcPr>
                                    <m:count m:val="3"/>
                                    <m:mcJc m:val="center"/>
                                  </m:mcPr>
                                </m:mc>
                              </m:mcs>
                              <m:ctrlPr>
                                <a:rPr lang="uk-UA" b="0" i="1" smtClean="0">
                                  <a:latin typeface="Cambria Math" panose="02040503050406030204" pitchFamily="18" charset="0"/>
                                  <a:ea typeface="Cambria Math" charset="0"/>
                                  <a:cs typeface="Cambria Math" charset="0"/>
                                  <a:sym typeface="Wingdings"/>
                                </a:rPr>
                              </m:ctrlPr>
                            </m:mPr>
                            <m:mr>
                              <m:e>
                                <m:r>
                                  <a:rPr lang="en-US" i="1">
                                    <a:latin typeface="Cambria Math" charset="0"/>
                                    <a:ea typeface="Cambria Math" charset="0"/>
                                    <a:cs typeface="Cambria Math" charset="0"/>
                                    <a:sym typeface="Wingdings"/>
                                  </a:rPr>
                                  <m:t>𝜃</m:t>
                                </m:r>
                                <m:r>
                                  <m:rPr>
                                    <m:brk m:alnAt="7"/>
                                  </m:rPr>
                                  <a:rPr lang="en-US" b="0" i="1" smtClean="0">
                                    <a:latin typeface="Cambria Math" charset="0"/>
                                    <a:ea typeface="Cambria Math" charset="0"/>
                                    <a:cs typeface="Cambria Math" charset="0"/>
                                    <a:sym typeface="Wingdings"/>
                                  </a:rPr>
                                  <m:t>′</m:t>
                                </m:r>
                              </m:e>
                              <m:e>
                                <m:r>
                                  <m:rPr>
                                    <m:sty m:val="p"/>
                                  </m:rPr>
                                  <a:rPr lang="en-US" b="0" i="0" smtClean="0">
                                    <a:latin typeface="Cambria Math" charset="0"/>
                                    <a:ea typeface="Cambria Math" charset="0"/>
                                    <a:cs typeface="Cambria Math" charset="0"/>
                                    <a:sym typeface="Wingdings"/>
                                  </a:rPr>
                                  <m:t>Pr</m:t>
                                </m:r>
                                <m:r>
                                  <a:rPr lang="en-US" b="0" i="1" smtClean="0">
                                    <a:latin typeface="Cambria Math" charset="0"/>
                                    <a:ea typeface="Cambria Math" charset="0"/>
                                    <a:cs typeface="Cambria Math" charset="0"/>
                                    <a:sym typeface="Wingdings"/>
                                  </a:rPr>
                                  <m:t>⁡(</m:t>
                                </m:r>
                                <m:r>
                                  <a:rPr lang="en-US" b="0" i="1" smtClean="0">
                                    <a:latin typeface="Cambria Math" charset="0"/>
                                    <a:ea typeface="Cambria Math" charset="0"/>
                                    <a:cs typeface="Cambria Math" charset="0"/>
                                    <a:sym typeface="Wingdings"/>
                                  </a:rPr>
                                  <m:t>𝑎</m:t>
                                </m:r>
                                <m:r>
                                  <a:rPr lang="en-US" b="0" i="1" smtClean="0">
                                    <a:latin typeface="Cambria Math" charset="0"/>
                                    <a:ea typeface="Cambria Math" charset="0"/>
                                    <a:cs typeface="Cambria Math" charset="0"/>
                                    <a:sym typeface="Wingdings"/>
                                  </a:rPr>
                                  <m:t>)</m:t>
                                </m:r>
                              </m:e>
                              <m:e>
                                <m:r>
                                  <a:rPr lang="en-US" b="0" i="1" smtClean="0">
                                    <a:latin typeface="Cambria Math" charset="0"/>
                                    <a:ea typeface="Cambria Math" charset="0"/>
                                    <a:cs typeface="Cambria Math" charset="0"/>
                                    <a:sym typeface="Wingdings"/>
                                  </a:rPr>
                                  <m:t>𝐴𝑐𝑐𝑒𝑝𝑡</m:t>
                                </m:r>
                              </m:e>
                            </m:mr>
                            <m:mr>
                              <m:e>
                                <m:r>
                                  <a:rPr lang="en-US" i="1">
                                    <a:latin typeface="Cambria Math" charset="0"/>
                                    <a:ea typeface="Cambria Math" charset="0"/>
                                    <a:cs typeface="Cambria Math" charset="0"/>
                                    <a:sym typeface="Wingdings"/>
                                  </a:rPr>
                                  <m:t>𝜃</m:t>
                                </m:r>
                              </m:e>
                              <m:e>
                                <m:r>
                                  <m:rPr>
                                    <m:sty m:val="p"/>
                                  </m:rPr>
                                  <a:rPr lang="en-US" b="0" i="0" smtClean="0">
                                    <a:latin typeface="Cambria Math" charset="0"/>
                                    <a:ea typeface="Cambria Math" charset="0"/>
                                    <a:cs typeface="Cambria Math" charset="0"/>
                                    <a:sym typeface="Wingdings"/>
                                  </a:rPr>
                                  <m:t>Pr</m:t>
                                </m:r>
                                <m:r>
                                  <a:rPr lang="en-US" b="0" i="1" smtClean="0">
                                    <a:latin typeface="Cambria Math" charset="0"/>
                                    <a:ea typeface="Cambria Math" charset="0"/>
                                    <a:cs typeface="Cambria Math" charset="0"/>
                                    <a:sym typeface="Wingdings"/>
                                  </a:rPr>
                                  <m:t>⁡(1−</m:t>
                                </m:r>
                                <m:r>
                                  <a:rPr lang="en-US" b="0" i="1" smtClean="0">
                                    <a:latin typeface="Cambria Math" charset="0"/>
                                    <a:ea typeface="Cambria Math" charset="0"/>
                                    <a:cs typeface="Cambria Math" charset="0"/>
                                    <a:sym typeface="Wingdings"/>
                                  </a:rPr>
                                  <m:t>𝑎</m:t>
                                </m:r>
                                <m:r>
                                  <a:rPr lang="en-US" b="0" i="1" smtClean="0">
                                    <a:latin typeface="Cambria Math" charset="0"/>
                                    <a:ea typeface="Cambria Math" charset="0"/>
                                    <a:cs typeface="Cambria Math" charset="0"/>
                                    <a:sym typeface="Wingdings"/>
                                  </a:rPr>
                                  <m:t>)</m:t>
                                </m:r>
                              </m:e>
                              <m:e>
                                <m:r>
                                  <a:rPr lang="en-US" b="0" i="1" smtClean="0">
                                    <a:latin typeface="Cambria Math" charset="0"/>
                                    <a:ea typeface="Cambria Math" charset="0"/>
                                    <a:cs typeface="Cambria Math" charset="0"/>
                                    <a:sym typeface="Wingdings"/>
                                  </a:rPr>
                                  <m:t>𝑅𝑒𝑗𝑒𝑐𝑡</m:t>
                                </m:r>
                              </m:e>
                            </m:mr>
                          </m:m>
                        </m:e>
                      </m:d>
                    </m:oMath>
                  </m:oMathPara>
                </a14:m>
                <a:endParaRPr lang="en-US" i="1" dirty="0">
                  <a:latin typeface="Cambria Math" charset="0"/>
                  <a:sym typeface="Wingdings"/>
                </a:endParaRPr>
              </a:p>
              <a:p>
                <a:endParaRPr lang="en-US" b="0" i="1" dirty="0">
                  <a:latin typeface="Cambria Math" charset="0"/>
                  <a:sym typeface="Wingdings"/>
                </a:endParaRPr>
              </a:p>
              <a:p>
                <a:pPr/>
                <a14:m>
                  <m:oMathPara xmlns:m="http://schemas.openxmlformats.org/officeDocument/2006/math">
                    <m:oMathParaPr>
                      <m:jc m:val="centerGroup"/>
                    </m:oMathParaPr>
                    <m:oMath xmlns:m="http://schemas.openxmlformats.org/officeDocument/2006/math">
                      <m:r>
                        <a:rPr lang="en-US" b="0" i="1" smtClean="0">
                          <a:latin typeface="Cambria Math" charset="0"/>
                          <a:sym typeface="Wingdings"/>
                        </a:rPr>
                        <m:t>𝑎</m:t>
                      </m:r>
                      <m:r>
                        <a:rPr lang="en-US" i="1">
                          <a:latin typeface="Cambria Math" charset="0"/>
                          <a:sym typeface="Wingdings"/>
                        </a:rPr>
                        <m:t>=</m:t>
                      </m:r>
                      <m:func>
                        <m:funcPr>
                          <m:ctrlPr>
                            <a:rPr lang="en-US" i="1">
                              <a:latin typeface="Cambria Math" panose="02040503050406030204" pitchFamily="18" charset="0"/>
                              <a:sym typeface="Wingdings"/>
                            </a:rPr>
                          </m:ctrlPr>
                        </m:funcPr>
                        <m:fName>
                          <m:r>
                            <m:rPr>
                              <m:sty m:val="p"/>
                            </m:rPr>
                            <a:rPr lang="en-US">
                              <a:latin typeface="Cambria Math" charset="0"/>
                              <a:sym typeface="Wingdings"/>
                            </a:rPr>
                            <m:t>m</m:t>
                          </m:r>
                          <m:r>
                            <m:rPr>
                              <m:sty m:val="p"/>
                            </m:rPr>
                            <a:rPr lang="en-US" b="0" i="0" smtClean="0">
                              <a:latin typeface="Cambria Math" charset="0"/>
                              <a:sym typeface="Wingdings"/>
                            </a:rPr>
                            <m:t>in</m:t>
                          </m:r>
                        </m:fName>
                        <m:e>
                          <m:d>
                            <m:dPr>
                              <m:ctrlPr>
                                <a:rPr lang="en-US" i="1">
                                  <a:latin typeface="Cambria Math" panose="02040503050406030204" pitchFamily="18" charset="0"/>
                                  <a:sym typeface="Wingdings"/>
                                </a:rPr>
                              </m:ctrlPr>
                            </m:dPr>
                            <m:e>
                              <m:r>
                                <a:rPr lang="en-US" i="1">
                                  <a:latin typeface="Cambria Math" charset="0"/>
                                  <a:sym typeface="Wingdings"/>
                                </a:rPr>
                                <m:t>1,</m:t>
                              </m:r>
                              <m:f>
                                <m:fPr>
                                  <m:ctrlPr>
                                    <a:rPr lang="en-US" i="1">
                                      <a:latin typeface="Cambria Math" panose="02040503050406030204" pitchFamily="18" charset="0"/>
                                      <a:sym typeface="Wingdings"/>
                                    </a:rPr>
                                  </m:ctrlPr>
                                </m:fPr>
                                <m:num>
                                  <m:r>
                                    <a:rPr lang="en-US" i="1">
                                      <a:latin typeface="Cambria Math" charset="0"/>
                                      <a:sym typeface="Wingdings"/>
                                    </a:rPr>
                                    <m:t>𝑓</m:t>
                                  </m:r>
                                  <m:d>
                                    <m:dPr>
                                      <m:ctrlPr>
                                        <a:rPr lang="en-US" i="1">
                                          <a:latin typeface="Cambria Math" panose="02040503050406030204" pitchFamily="18" charset="0"/>
                                          <a:sym typeface="Wingdings"/>
                                        </a:rPr>
                                      </m:ctrlPr>
                                    </m:dPr>
                                    <m:e>
                                      <m:sSup>
                                        <m:sSupPr>
                                          <m:ctrlPr>
                                            <a:rPr lang="en-US" i="1">
                                              <a:latin typeface="Cambria Math" panose="02040503050406030204" pitchFamily="18" charset="0"/>
                                              <a:sym typeface="Wingdings"/>
                                            </a:rPr>
                                          </m:ctrlPr>
                                        </m:sSupPr>
                                        <m:e>
                                          <m:r>
                                            <a:rPr lang="en-US" i="1">
                                              <a:latin typeface="Cambria Math" charset="0"/>
                                              <a:ea typeface="Cambria Math" charset="0"/>
                                              <a:cs typeface="Cambria Math" charset="0"/>
                                              <a:sym typeface="Wingdings"/>
                                            </a:rPr>
                                            <m:t>𝜃</m:t>
                                          </m:r>
                                        </m:e>
                                        <m:sup>
                                          <m:r>
                                            <a:rPr lang="en-US" i="1">
                                              <a:latin typeface="Cambria Math" charset="0"/>
                                              <a:sym typeface="Wingdings"/>
                                            </a:rPr>
                                            <m:t>′</m:t>
                                          </m:r>
                                        </m:sup>
                                      </m:sSup>
                                    </m:e>
                                  </m:d>
                                </m:num>
                                <m:den>
                                  <m:r>
                                    <a:rPr lang="en-US" i="1">
                                      <a:latin typeface="Cambria Math" charset="0"/>
                                      <a:sym typeface="Wingdings"/>
                                    </a:rPr>
                                    <m:t>𝑓</m:t>
                                  </m:r>
                                  <m:d>
                                    <m:dPr>
                                      <m:ctrlPr>
                                        <a:rPr lang="en-US" i="1">
                                          <a:latin typeface="Cambria Math" panose="02040503050406030204" pitchFamily="18" charset="0"/>
                                          <a:sym typeface="Wingdings"/>
                                        </a:rPr>
                                      </m:ctrlPr>
                                    </m:dPr>
                                    <m:e>
                                      <m:r>
                                        <a:rPr lang="en-US" i="1">
                                          <a:latin typeface="Cambria Math" charset="0"/>
                                          <a:ea typeface="Cambria Math" charset="0"/>
                                          <a:cs typeface="Cambria Math" charset="0"/>
                                          <a:sym typeface="Wingdings"/>
                                        </a:rPr>
                                        <m:t>𝜃</m:t>
                                      </m:r>
                                    </m:e>
                                  </m:d>
                                </m:den>
                              </m:f>
                            </m:e>
                          </m:d>
                        </m:e>
                      </m:func>
                    </m:oMath>
                  </m:oMathPara>
                </a14:m>
                <a:endParaRPr lang="en-GB" dirty="0"/>
              </a:p>
              <a:p>
                <a:endParaRPr lang="en-GB" dirty="0"/>
              </a:p>
              <a:p>
                <a:r>
                  <a:rPr lang="en-GB" i="1" dirty="0"/>
                  <a:t>SAVE LOCATION</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charset="0"/>
                              <a:cs typeface="Cambria Math" charset="0"/>
                            </a:rPr>
                          </m:ctrlPr>
                        </m:sSubPr>
                        <m:e>
                          <m:r>
                            <a:rPr lang="en-US" i="1">
                              <a:latin typeface="Cambria Math" charset="0"/>
                              <a:ea typeface="Cambria Math" charset="0"/>
                              <a:cs typeface="Cambria Math" charset="0"/>
                              <a:sym typeface="Wingdings"/>
                            </a:rPr>
                            <m:t>𝜃</m:t>
                          </m:r>
                        </m:e>
                        <m:sub>
                          <m:r>
                            <a:rPr lang="en-US" b="0" i="1" smtClean="0">
                              <a:latin typeface="Cambria Math" charset="0"/>
                              <a:ea typeface="Cambria Math" charset="0"/>
                              <a:cs typeface="Cambria Math" charset="0"/>
                            </a:rPr>
                            <m:t>𝑡</m:t>
                          </m:r>
                        </m:sub>
                      </m:sSub>
                      <m:r>
                        <a:rPr lang="en-US" b="0" i="1" smtClean="0">
                          <a:latin typeface="Cambria Math" charset="0"/>
                          <a:ea typeface="Cambria Math" charset="0"/>
                          <a:cs typeface="Cambria Math" charset="0"/>
                        </a:rPr>
                        <m:t>←</m:t>
                      </m:r>
                      <m:r>
                        <a:rPr lang="en-US" i="1">
                          <a:latin typeface="Cambria Math" charset="0"/>
                          <a:ea typeface="Cambria Math" charset="0"/>
                          <a:cs typeface="Cambria Math" charset="0"/>
                          <a:sym typeface="Wingdings"/>
                        </a:rPr>
                        <m:t>𝜃</m:t>
                      </m:r>
                    </m:oMath>
                  </m:oMathPara>
                </a14:m>
                <a:endParaRPr lang="en-GB" baseline="-25000" dirty="0"/>
              </a:p>
            </p:txBody>
          </p:sp>
        </mc:Choice>
        <mc:Fallback xmlns="">
          <p:sp>
            <p:nvSpPr>
              <p:cNvPr id="5" name="TextBox 4"/>
              <p:cNvSpPr txBox="1">
                <a:spLocks noRot="1" noChangeAspect="1" noMove="1" noResize="1" noEditPoints="1" noAdjustHandles="1" noChangeArrowheads="1" noChangeShapeType="1" noTextEdit="1"/>
              </p:cNvSpPr>
              <p:nvPr/>
            </p:nvSpPr>
            <p:spPr>
              <a:xfrm>
                <a:off x="5761832" y="1332122"/>
                <a:ext cx="3382168" cy="4650184"/>
              </a:xfrm>
              <a:prstGeom prst="rect">
                <a:avLst/>
              </a:prstGeom>
              <a:blipFill rotWithShape="0">
                <a:blip r:embed="rId3"/>
                <a:stretch>
                  <a:fillRect l="-1441" t="-787"/>
                </a:stretch>
              </a:blipFill>
            </p:spPr>
            <p:txBody>
              <a:bodyPr/>
              <a:lstStyle/>
              <a:p>
                <a:r>
                  <a:rPr lang="en-US">
                    <a:noFill/>
                  </a:rPr>
                  <a:t> </a:t>
                </a:r>
              </a:p>
            </p:txBody>
          </p:sp>
        </mc:Fallback>
      </mc:AlternateContent>
      <p:sp>
        <p:nvSpPr>
          <p:cNvPr id="6" name="TextBox 5"/>
          <p:cNvSpPr txBox="1"/>
          <p:nvPr/>
        </p:nvSpPr>
        <p:spPr>
          <a:xfrm>
            <a:off x="1167891" y="5634872"/>
            <a:ext cx="4034029" cy="923330"/>
          </a:xfrm>
          <a:prstGeom prst="rect">
            <a:avLst/>
          </a:prstGeom>
          <a:noFill/>
        </p:spPr>
        <p:txBody>
          <a:bodyPr wrap="square" rtlCol="0">
            <a:spAutoFit/>
          </a:bodyPr>
          <a:lstStyle/>
          <a:p>
            <a:pPr marL="342900" indent="-342900">
              <a:buAutoNum type="arabicPeriod"/>
            </a:pPr>
            <a:r>
              <a:rPr lang="en-GB" dirty="0"/>
              <a:t>PROPOSE</a:t>
            </a:r>
          </a:p>
          <a:p>
            <a:pPr marL="342900" indent="-342900">
              <a:buAutoNum type="arabicPeriod"/>
            </a:pPr>
            <a:r>
              <a:rPr lang="en-GB" dirty="0"/>
              <a:t>MOVE OR STAY (“acceptance”)</a:t>
            </a:r>
          </a:p>
          <a:p>
            <a:pPr marL="342900" indent="-342900">
              <a:buAutoNum type="arabicPeriod"/>
            </a:pPr>
            <a:r>
              <a:rPr lang="en-GB" dirty="0"/>
              <a:t>SAVE LOCATION</a:t>
            </a:r>
          </a:p>
        </p:txBody>
      </p:sp>
      <p:sp>
        <p:nvSpPr>
          <p:cNvPr id="7" name="Oval 6"/>
          <p:cNvSpPr/>
          <p:nvPr/>
        </p:nvSpPr>
        <p:spPr>
          <a:xfrm>
            <a:off x="3276218" y="2704850"/>
            <a:ext cx="144000" cy="144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Content Placeholder 2"/>
              <p:cNvSpPr txBox="1">
                <a:spLocks/>
              </p:cNvSpPr>
              <p:nvPr/>
            </p:nvSpPr>
            <p:spPr>
              <a:xfrm>
                <a:off x="3064727" y="5366835"/>
                <a:ext cx="325120" cy="411982"/>
              </a:xfrm>
              <a:prstGeom prst="rect">
                <a:avLst/>
              </a:prstGeom>
              <a:solidFill>
                <a:schemeClr val="bg1"/>
              </a:solidFill>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
                    </m:oMathParaPr>
                    <m:oMath xmlns:m="http://schemas.openxmlformats.org/officeDocument/2006/math">
                      <m:r>
                        <a:rPr lang="en-US" sz="2400" i="1" smtClean="0">
                          <a:latin typeface="Cambria Math" charset="0"/>
                          <a:ea typeface="Cambria Math" charset="0"/>
                          <a:cs typeface="Cambria Math" charset="0"/>
                        </a:rPr>
                        <m:t>𝜃</m:t>
                      </m:r>
                    </m:oMath>
                  </m:oMathPara>
                </a14:m>
                <a:endParaRPr lang="en-US" sz="2400" dirty="0"/>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3064727" y="5366835"/>
                <a:ext cx="325120" cy="411982"/>
              </a:xfrm>
              <a:prstGeom prst="rect">
                <a:avLst/>
              </a:prstGeom>
              <a:blipFill rotWithShape="0">
                <a:blip r:embed="rId4"/>
                <a:stretch>
                  <a:fillRect l="-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p:cNvSpPr txBox="1">
                <a:spLocks/>
              </p:cNvSpPr>
              <p:nvPr/>
            </p:nvSpPr>
            <p:spPr>
              <a:xfrm rot="16200000">
                <a:off x="-192205" y="3114911"/>
                <a:ext cx="738889" cy="336406"/>
              </a:xfrm>
              <a:prstGeom prst="rect">
                <a:avLst/>
              </a:prstGeom>
              <a:solidFill>
                <a:schemeClr val="bg1"/>
              </a:solidFill>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Group"/>
                    </m:oMathParaPr>
                    <m:oMath xmlns:m="http://schemas.openxmlformats.org/officeDocument/2006/math">
                      <m:r>
                        <a:rPr lang="en-US" sz="2000" b="0" i="1" smtClean="0">
                          <a:latin typeface="Cambria Math" charset="0"/>
                          <a:ea typeface="Cambria Math" charset="0"/>
                          <a:cs typeface="Cambria Math" charset="0"/>
                        </a:rPr>
                        <m:t>𝑓</m:t>
                      </m:r>
                      <m:d>
                        <m:dPr>
                          <m:ctrlPr>
                            <a:rPr lang="en-US" sz="2000" b="0" i="1" smtClean="0">
                              <a:latin typeface="Cambria Math" panose="02040503050406030204" pitchFamily="18" charset="0"/>
                              <a:ea typeface="Cambria Math" charset="0"/>
                              <a:cs typeface="Cambria Math" charset="0"/>
                            </a:rPr>
                          </m:ctrlPr>
                        </m:dPr>
                        <m:e>
                          <m:r>
                            <a:rPr lang="en-US" sz="2000" b="0" i="1" smtClean="0">
                              <a:latin typeface="Cambria Math" charset="0"/>
                              <a:ea typeface="Cambria Math" charset="0"/>
                              <a:cs typeface="Cambria Math" charset="0"/>
                            </a:rPr>
                            <m:t>𝜃</m:t>
                          </m:r>
                        </m:e>
                      </m:d>
                    </m:oMath>
                  </m:oMathPara>
                </a14:m>
                <a:endParaRPr lang="en-US" sz="2000" b="0" dirty="0">
                  <a:ea typeface="Cambria Math" charset="0"/>
                  <a:cs typeface="Cambria Math" charset="0"/>
                </a:endParaRPr>
              </a:p>
              <a:p>
                <a:pPr marL="0" indent="0" algn="ctr" defTabSz="914400">
                  <a:spcBef>
                    <a:spcPts val="0"/>
                  </a:spcBef>
                  <a:buFontTx/>
                  <a:buNone/>
                </a:pPr>
                <a:endParaRPr lang="en-US" sz="2400" dirty="0"/>
              </a:p>
            </p:txBody>
          </p:sp>
        </mc:Choice>
        <mc:Fallback xmlns="">
          <p:sp>
            <p:nvSpPr>
              <p:cNvPr id="9" name="Content Placeholder 2"/>
              <p:cNvSpPr txBox="1">
                <a:spLocks noRot="1" noChangeAspect="1" noMove="1" noResize="1" noEditPoints="1" noAdjustHandles="1" noChangeArrowheads="1" noChangeShapeType="1" noTextEdit="1"/>
              </p:cNvSpPr>
              <p:nvPr/>
            </p:nvSpPr>
            <p:spPr>
              <a:xfrm rot="16200000">
                <a:off x="-192205" y="3114911"/>
                <a:ext cx="738889" cy="336406"/>
              </a:xfrm>
              <a:prstGeom prst="rect">
                <a:avLst/>
              </a:prstGeom>
              <a:blipFill rotWithShape="0">
                <a:blip r:embed="rId5"/>
                <a:stretch>
                  <a:fillRect r="-10714"/>
                </a:stretch>
              </a:blipFill>
            </p:spPr>
            <p:txBody>
              <a:bodyPr/>
              <a:lstStyle/>
              <a:p>
                <a:r>
                  <a:rPr lang="en-US">
                    <a:noFill/>
                  </a:rPr>
                  <a:t> </a:t>
                </a:r>
              </a:p>
            </p:txBody>
          </p:sp>
        </mc:Fallback>
      </mc:AlternateContent>
    </p:spTree>
    <p:extLst>
      <p:ext uri="{BB962C8B-B14F-4D97-AF65-F5344CB8AC3E}">
        <p14:creationId xmlns:p14="http://schemas.microsoft.com/office/powerpoint/2010/main" val="353113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8164"/>
            <a:ext cx="8229600" cy="2478881"/>
          </a:xfrm>
        </p:spPr>
        <p:txBody>
          <a:bodyPr>
            <a:normAutofit/>
          </a:bodyPr>
          <a:lstStyle/>
          <a:p>
            <a:r>
              <a:rPr lang="en-GB" dirty="0"/>
              <a:t>Why does MCMC with Metropolis-Hastings converge to the target distribution?</a:t>
            </a:r>
          </a:p>
        </p:txBody>
      </p:sp>
      <p:pic>
        <p:nvPicPr>
          <p:cNvPr id="6" name="Picture 5">
            <a:extLst>
              <a:ext uri="{FF2B5EF4-FFF2-40B4-BE49-F238E27FC236}">
                <a16:creationId xmlns:a16="http://schemas.microsoft.com/office/drawing/2014/main" id="{9B62C1DE-6D89-3543-8AD4-3E687CB0A7E5}"/>
              </a:ext>
            </a:extLst>
          </p:cNvPr>
          <p:cNvPicPr>
            <a:picLocks noChangeAspect="1"/>
          </p:cNvPicPr>
          <p:nvPr/>
        </p:nvPicPr>
        <p:blipFill>
          <a:blip r:embed="rId3"/>
          <a:stretch>
            <a:fillRect/>
          </a:stretch>
        </p:blipFill>
        <p:spPr>
          <a:xfrm>
            <a:off x="0" y="3377045"/>
            <a:ext cx="9144000" cy="3480955"/>
          </a:xfrm>
          <a:prstGeom prst="rect">
            <a:avLst/>
          </a:prstGeom>
        </p:spPr>
      </p:pic>
    </p:spTree>
    <p:extLst>
      <p:ext uri="{BB962C8B-B14F-4D97-AF65-F5344CB8AC3E}">
        <p14:creationId xmlns:p14="http://schemas.microsoft.com/office/powerpoint/2010/main" val="220555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44"/>
            <a:ext cx="8229600" cy="1143000"/>
          </a:xfrm>
        </p:spPr>
        <p:txBody>
          <a:bodyPr/>
          <a:lstStyle/>
          <a:p>
            <a:r>
              <a:rPr lang="en-US" dirty="0"/>
              <a:t>Recap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Last session we saw that the </a:t>
                </a:r>
                <a:r>
                  <a:rPr lang="en-US" dirty="0">
                    <a:solidFill>
                      <a:schemeClr val="accent2"/>
                    </a:solidFill>
                  </a:rPr>
                  <a:t>posterior distribution</a:t>
                </a:r>
                <a:r>
                  <a:rPr lang="en-US" dirty="0"/>
                  <a:t> of </a:t>
                </a:r>
                <a14:m>
                  <m:oMath xmlns:m="http://schemas.openxmlformats.org/officeDocument/2006/math">
                    <m:r>
                      <a:rPr lang="en-US" i="1" smtClean="0">
                        <a:latin typeface="Cambria Math" charset="0"/>
                        <a:ea typeface="Cambria Math" charset="0"/>
                        <a:cs typeface="Cambria Math" charset="0"/>
                      </a:rPr>
                      <m:t>𝜃</m:t>
                    </m:r>
                  </m:oMath>
                </a14:m>
                <a:r>
                  <a:rPr lang="en-US" dirty="0"/>
                  <a:t>, given observed data </a:t>
                </a:r>
                <a:r>
                  <a:rPr lang="en-US" i="1" dirty="0"/>
                  <a:t>D</a:t>
                </a:r>
                <a:r>
                  <a:rPr lang="en-US" dirty="0"/>
                  <a:t>, is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lvl="0" indent="0" defTabSz="914400">
                  <a:spcBef>
                    <a:spcPts val="0"/>
                  </a:spcBef>
                  <a:buNone/>
                  <a:defRPr/>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charset="0"/>
                        </a:rPr>
                        <m:t>𝑝</m:t>
                      </m:r>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charset="0"/>
                              <a:ea typeface="Cambria Math" charset="0"/>
                              <a:cs typeface="Cambria Math" charset="0"/>
                            </a:rPr>
                            <m:t>𝜃</m:t>
                          </m:r>
                        </m:e>
                        <m:e>
                          <m:r>
                            <a:rPr lang="en-US" b="0" i="1" smtClean="0">
                              <a:solidFill>
                                <a:schemeClr val="accent2"/>
                              </a:solidFill>
                              <a:latin typeface="Cambria Math" panose="02040503050406030204" pitchFamily="18" charset="0"/>
                              <a:ea typeface="Cambria Math" charset="0"/>
                              <a:cs typeface="Cambria Math" charset="0"/>
                            </a:rPr>
                            <m:t>𝐷</m:t>
                          </m:r>
                        </m:e>
                      </m:d>
                      <m:r>
                        <a:rPr lang="en-US" b="0" i="1" smtClean="0">
                          <a:solidFill>
                            <a:schemeClr val="tx1"/>
                          </a:solidFill>
                          <a:latin typeface="Cambria Math" panose="02040503050406030204" pitchFamily="18" charset="0"/>
                          <a:ea typeface="Cambria Math" panose="02040503050406030204" pitchFamily="18" charset="0"/>
                          <a:cs typeface="Cambria Math" charset="0"/>
                        </a:rPr>
                        <m:t>∝</m:t>
                      </m:r>
                      <m:r>
                        <a:rPr lang="en-US" i="1">
                          <a:solidFill>
                            <a:schemeClr val="accent1"/>
                          </a:solidFill>
                          <a:latin typeface="Cambria Math" charset="0"/>
                          <a:ea typeface="Cambria Math" charset="0"/>
                          <a:cs typeface="Cambria Math" charset="0"/>
                        </a:rPr>
                        <m:t>𝑝</m:t>
                      </m:r>
                      <m:d>
                        <m:dPr>
                          <m:ctrlPr>
                            <a:rPr lang="en-US" i="1">
                              <a:solidFill>
                                <a:schemeClr val="accent1"/>
                              </a:solidFill>
                              <a:latin typeface="Cambria Math" panose="02040503050406030204" pitchFamily="18" charset="0"/>
                              <a:ea typeface="Cambria Math" charset="0"/>
                              <a:cs typeface="Cambria Math" charset="0"/>
                            </a:rPr>
                          </m:ctrlPr>
                        </m:dPr>
                        <m:e>
                          <m:r>
                            <a:rPr lang="en-US" i="1">
                              <a:solidFill>
                                <a:schemeClr val="accent1"/>
                              </a:solidFill>
                              <a:latin typeface="Cambria Math" panose="02040503050406030204" pitchFamily="18" charset="0"/>
                              <a:ea typeface="Cambria Math" charset="0"/>
                              <a:cs typeface="Cambria Math" charset="0"/>
                            </a:rPr>
                            <m:t>𝐷</m:t>
                          </m:r>
                        </m:e>
                        <m:e>
                          <m:r>
                            <a:rPr lang="en-US" i="1">
                              <a:solidFill>
                                <a:schemeClr val="accent1"/>
                              </a:solidFill>
                              <a:latin typeface="Cambria Math" charset="0"/>
                              <a:ea typeface="Cambria Math" charset="0"/>
                              <a:cs typeface="Cambria Math" charset="0"/>
                            </a:rPr>
                            <m:t>𝜃</m:t>
                          </m:r>
                        </m:e>
                      </m:d>
                      <m:r>
                        <a:rPr lang="en-US" i="1">
                          <a:solidFill>
                            <a:schemeClr val="accent6"/>
                          </a:solidFill>
                          <a:latin typeface="Cambria Math" charset="0"/>
                          <a:ea typeface="Cambria Math" charset="0"/>
                          <a:cs typeface="Cambria Math" charset="0"/>
                        </a:rPr>
                        <m:t>𝑝</m:t>
                      </m:r>
                      <m:d>
                        <m:dPr>
                          <m:ctrlPr>
                            <a:rPr lang="en-US" i="1">
                              <a:solidFill>
                                <a:schemeClr val="accent6"/>
                              </a:solidFill>
                              <a:latin typeface="Cambria Math" panose="02040503050406030204" pitchFamily="18" charset="0"/>
                              <a:ea typeface="Cambria Math" charset="0"/>
                              <a:cs typeface="Cambria Math" charset="0"/>
                            </a:rPr>
                          </m:ctrlPr>
                        </m:dPr>
                        <m:e>
                          <m:r>
                            <a:rPr lang="en-US" i="1">
                              <a:solidFill>
                                <a:schemeClr val="accent6"/>
                              </a:solidFill>
                              <a:latin typeface="Cambria Math" charset="0"/>
                              <a:ea typeface="Cambria Math" charset="0"/>
                              <a:cs typeface="Cambria Math" charset="0"/>
                            </a:rPr>
                            <m:t>𝜃</m:t>
                          </m:r>
                        </m:e>
                      </m:d>
                    </m:oMath>
                  </m:oMathPara>
                </a14:m>
                <a:endParaRPr lang="en-US" dirty="0"/>
              </a:p>
              <a:p>
                <a:pPr marL="0" lvl="0" indent="0" defTabSz="914400">
                  <a:spcBef>
                    <a:spcPts val="0"/>
                  </a:spcBef>
                  <a:buNone/>
                  <a:defRPr/>
                </a:pPr>
                <a:endParaRPr lang="en-US" dirty="0"/>
              </a:p>
              <a:p>
                <a:pPr marL="0" lvl="0" indent="0" defTabSz="914400">
                  <a:spcBef>
                    <a:spcPts val="0"/>
                  </a:spcBef>
                  <a:buNone/>
                  <a:defRPr/>
                </a:pPr>
                <a14:m>
                  <m:oMathPara xmlns:m="http://schemas.openxmlformats.org/officeDocument/2006/math">
                    <m:oMathParaPr>
                      <m:jc m:val="centerGroup"/>
                    </m:oMathParaPr>
                    <m:oMath xmlns:m="http://schemas.openxmlformats.org/officeDocument/2006/math">
                      <m:r>
                        <m:rPr>
                          <m:sty m:val="p"/>
                        </m:rPr>
                        <a:rPr lang="en-US" b="0" i="0" smtClean="0">
                          <a:solidFill>
                            <a:schemeClr val="accent2"/>
                          </a:solidFill>
                          <a:latin typeface="Cambria Math" panose="02040503050406030204" pitchFamily="18" charset="0"/>
                        </a:rPr>
                        <m:t>Posterior</m:t>
                      </m:r>
                      <m:r>
                        <a:rPr lang="en-US" i="1">
                          <a:latin typeface="Cambria Math" panose="02040503050406030204" pitchFamily="18" charset="0"/>
                          <a:ea typeface="Cambria Math" panose="02040503050406030204" pitchFamily="18" charset="0"/>
                          <a:cs typeface="Cambria Math" charset="0"/>
                        </a:rPr>
                        <m:t>∝</m:t>
                      </m:r>
                      <m:r>
                        <m:rPr>
                          <m:sty m:val="p"/>
                        </m:rPr>
                        <a:rPr lang="en-US">
                          <a:solidFill>
                            <a:schemeClr val="accent1"/>
                          </a:solidFill>
                          <a:latin typeface="Cambria Math" panose="02040503050406030204" pitchFamily="18" charset="0"/>
                          <a:ea typeface="Cambria Math" charset="0"/>
                          <a:cs typeface="Cambria Math" charset="0"/>
                        </a:rPr>
                        <m:t>Likelihood</m:t>
                      </m:r>
                      <m:r>
                        <a:rPr lang="en-US" b="0" i="0" smtClean="0">
                          <a:solidFill>
                            <a:schemeClr val="accent1"/>
                          </a:solidFill>
                          <a:latin typeface="Cambria Math" panose="02040503050406030204" pitchFamily="18" charset="0"/>
                          <a:ea typeface="Cambria Math" charset="0"/>
                          <a:cs typeface="Cambria Math" charset="0"/>
                        </a:rPr>
                        <m:t> </m:t>
                      </m:r>
                      <m:r>
                        <a:rPr lang="en-US" i="1">
                          <a:latin typeface="Cambria Math" panose="02040503050406030204" pitchFamily="18" charset="0"/>
                          <a:ea typeface="Cambria Math" panose="02040503050406030204" pitchFamily="18" charset="0"/>
                          <a:cs typeface="Cambria Math" charset="0"/>
                        </a:rPr>
                        <m:t>×</m:t>
                      </m:r>
                      <m:r>
                        <a:rPr lang="en-US" b="0" i="0" smtClean="0">
                          <a:latin typeface="Cambria Math" panose="02040503050406030204" pitchFamily="18" charset="0"/>
                          <a:ea typeface="Cambria Math" panose="02040503050406030204" pitchFamily="18" charset="0"/>
                          <a:cs typeface="Cambria Math" charset="0"/>
                        </a:rPr>
                        <m:t> </m:t>
                      </m:r>
                      <m:r>
                        <m:rPr>
                          <m:sty m:val="p"/>
                        </m:rPr>
                        <a:rPr lang="en-US">
                          <a:solidFill>
                            <a:schemeClr val="accent6"/>
                          </a:solidFill>
                          <a:latin typeface="Cambria Math" panose="02040503050406030204" pitchFamily="18" charset="0"/>
                          <a:ea typeface="Cambria Math" charset="0"/>
                          <a:cs typeface="Cambria Math" charset="0"/>
                        </a:rPr>
                        <m:t>Prior</m:t>
                      </m:r>
                    </m:oMath>
                  </m:oMathPara>
                </a14:m>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indent="0" defTabSz="914400">
                  <a:spcBef>
                    <a:spcPts val="0"/>
                  </a:spcBef>
                  <a:buNone/>
                </a:pPr>
                <a:r>
                  <a:rPr lang="en-US" dirty="0"/>
                  <a:t>Our aim is to characterize the </a:t>
                </a:r>
                <a:r>
                  <a:rPr lang="en-US" dirty="0">
                    <a:solidFill>
                      <a:schemeClr val="accent2"/>
                    </a:solidFill>
                  </a:rPr>
                  <a:t>posterior</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2" t="-1401"/>
                </a:stretch>
              </a:blipFill>
            </p:spPr>
            <p:txBody>
              <a:bodyPr/>
              <a:lstStyle/>
              <a:p>
                <a:r>
                  <a:rPr lang="en-US">
                    <a:noFill/>
                  </a:rPr>
                  <a:t> </a:t>
                </a:r>
              </a:p>
            </p:txBody>
          </p:sp>
        </mc:Fallback>
      </mc:AlternateContent>
    </p:spTree>
    <p:extLst>
      <p:ext uri="{BB962C8B-B14F-4D97-AF65-F5344CB8AC3E}">
        <p14:creationId xmlns:p14="http://schemas.microsoft.com/office/powerpoint/2010/main" val="2809706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 sloppy hill-climbing algorithm</a:t>
            </a:r>
          </a:p>
        </p:txBody>
      </p:sp>
      <p:pic>
        <p:nvPicPr>
          <p:cNvPr id="3" name="Picture 2" descr="MCMC_movement_optimize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904" y="1942021"/>
            <a:ext cx="6096000" cy="4572000"/>
          </a:xfrm>
          <a:prstGeom prst="rect">
            <a:avLst/>
          </a:prstGeom>
        </p:spPr>
      </p:pic>
      <mc:AlternateContent xmlns:mc="http://schemas.openxmlformats.org/markup-compatibility/2006" xmlns:a14="http://schemas.microsoft.com/office/drawing/2010/main">
        <mc:Choice Requires="a14">
          <p:sp>
            <p:nvSpPr>
              <p:cNvPr id="4" name="Content Placeholder 2"/>
              <p:cNvSpPr txBox="1">
                <a:spLocks/>
              </p:cNvSpPr>
              <p:nvPr/>
            </p:nvSpPr>
            <p:spPr>
              <a:xfrm>
                <a:off x="4572000" y="6308030"/>
                <a:ext cx="325120" cy="411982"/>
              </a:xfrm>
              <a:prstGeom prst="rect">
                <a:avLst/>
              </a:prstGeom>
              <a:solidFill>
                <a:schemeClr val="bg1"/>
              </a:solidFill>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
                    </m:oMathParaPr>
                    <m:oMath xmlns:m="http://schemas.openxmlformats.org/officeDocument/2006/math">
                      <m:r>
                        <a:rPr lang="en-US" sz="2400" i="1" smtClean="0">
                          <a:latin typeface="Cambria Math" charset="0"/>
                          <a:ea typeface="Cambria Math" charset="0"/>
                          <a:cs typeface="Cambria Math" charset="0"/>
                        </a:rPr>
                        <m:t>𝜃</m:t>
                      </m:r>
                    </m:oMath>
                  </m:oMathPara>
                </a14:m>
                <a:endParaRPr lang="en-US" sz="2400"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4572000" y="6308030"/>
                <a:ext cx="325120" cy="411982"/>
              </a:xfrm>
              <a:prstGeom prst="rect">
                <a:avLst/>
              </a:prstGeom>
              <a:blipFill rotWithShape="0">
                <a:blip r:embed="rId3"/>
                <a:stretch>
                  <a:fillRect l="-11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p:cNvSpPr txBox="1">
                <a:spLocks/>
              </p:cNvSpPr>
              <p:nvPr/>
            </p:nvSpPr>
            <p:spPr>
              <a:xfrm rot="16200000">
                <a:off x="1084420" y="3887073"/>
                <a:ext cx="738889" cy="336406"/>
              </a:xfrm>
              <a:prstGeom prst="rect">
                <a:avLst/>
              </a:prstGeom>
              <a:solidFill>
                <a:schemeClr val="bg1"/>
              </a:solidFill>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Group"/>
                    </m:oMathParaPr>
                    <m:oMath xmlns:m="http://schemas.openxmlformats.org/officeDocument/2006/math">
                      <m:r>
                        <a:rPr lang="en-US" sz="2000" b="0" i="1" smtClean="0">
                          <a:latin typeface="Cambria Math" charset="0"/>
                          <a:ea typeface="Cambria Math" charset="0"/>
                          <a:cs typeface="Cambria Math" charset="0"/>
                        </a:rPr>
                        <m:t>𝑓</m:t>
                      </m:r>
                      <m:d>
                        <m:dPr>
                          <m:ctrlPr>
                            <a:rPr lang="en-US" sz="2000" b="0" i="1" smtClean="0">
                              <a:latin typeface="Cambria Math" panose="02040503050406030204" pitchFamily="18" charset="0"/>
                              <a:ea typeface="Cambria Math" charset="0"/>
                              <a:cs typeface="Cambria Math" charset="0"/>
                            </a:rPr>
                          </m:ctrlPr>
                        </m:dPr>
                        <m:e>
                          <m:r>
                            <a:rPr lang="en-US" sz="2000" b="0" i="1" smtClean="0">
                              <a:latin typeface="Cambria Math" charset="0"/>
                              <a:ea typeface="Cambria Math" charset="0"/>
                              <a:cs typeface="Cambria Math" charset="0"/>
                            </a:rPr>
                            <m:t>𝜃</m:t>
                          </m:r>
                        </m:e>
                      </m:d>
                    </m:oMath>
                  </m:oMathPara>
                </a14:m>
                <a:endParaRPr lang="en-US" sz="2000" b="0" dirty="0">
                  <a:ea typeface="Cambria Math" charset="0"/>
                  <a:cs typeface="Cambria Math" charset="0"/>
                </a:endParaRPr>
              </a:p>
              <a:p>
                <a:pPr marL="0" indent="0" algn="ctr" defTabSz="914400">
                  <a:spcBef>
                    <a:spcPts val="0"/>
                  </a:spcBef>
                  <a:buFontTx/>
                  <a:buNone/>
                </a:pPr>
                <a:endParaRPr lang="en-US" sz="2400"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rot="16200000">
                <a:off x="1084420" y="3887073"/>
                <a:ext cx="738889" cy="336406"/>
              </a:xfrm>
              <a:prstGeom prst="rect">
                <a:avLst/>
              </a:prstGeom>
              <a:blipFill rotWithShape="0">
                <a:blip r:embed="rId4"/>
                <a:stretch>
                  <a:fillRect r="-12727"/>
                </a:stretch>
              </a:blipFill>
            </p:spPr>
            <p:txBody>
              <a:bodyPr/>
              <a:lstStyle/>
              <a:p>
                <a:r>
                  <a:rPr lang="en-US">
                    <a:noFill/>
                  </a:rPr>
                  <a:t> </a:t>
                </a:r>
              </a:p>
            </p:txBody>
          </p:sp>
        </mc:Fallback>
      </mc:AlternateContent>
    </p:spTree>
    <p:extLst>
      <p:ext uri="{BB962C8B-B14F-4D97-AF65-F5344CB8AC3E}">
        <p14:creationId xmlns:p14="http://schemas.microsoft.com/office/powerpoint/2010/main" val="3098064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GB" dirty="0"/>
              <a:t>A thought experiment…</a:t>
            </a:r>
          </a:p>
        </p:txBody>
      </p:sp>
      <p:sp>
        <p:nvSpPr>
          <p:cNvPr id="3" name="Magnetic Disk 2"/>
          <p:cNvSpPr/>
          <p:nvPr/>
        </p:nvSpPr>
        <p:spPr>
          <a:xfrm>
            <a:off x="2105334" y="2205924"/>
            <a:ext cx="2222297" cy="2673847"/>
          </a:xfrm>
          <a:prstGeom prst="flowChartMagneticDisk">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Magnetic Disk 4"/>
          <p:cNvSpPr/>
          <p:nvPr/>
        </p:nvSpPr>
        <p:spPr>
          <a:xfrm rot="6300000">
            <a:off x="4473772" y="3064343"/>
            <a:ext cx="728779" cy="1652377"/>
          </a:xfrm>
          <a:prstGeom prst="flowChartMagneticDisk">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Parallelogram 5"/>
          <p:cNvSpPr/>
          <p:nvPr/>
        </p:nvSpPr>
        <p:spPr>
          <a:xfrm rot="5400000" flipH="1">
            <a:off x="3901036" y="3146592"/>
            <a:ext cx="1604064" cy="852289"/>
          </a:xfrm>
          <a:prstGeom prst="parallelogram">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Magnetic Disk 7"/>
          <p:cNvSpPr/>
          <p:nvPr/>
        </p:nvSpPr>
        <p:spPr>
          <a:xfrm rot="6300000">
            <a:off x="5007990" y="3218733"/>
            <a:ext cx="728779" cy="1652377"/>
          </a:xfrm>
          <a:prstGeom prst="flowChartMagneticDisk">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Magnetic Disk 6"/>
          <p:cNvSpPr/>
          <p:nvPr/>
        </p:nvSpPr>
        <p:spPr>
          <a:xfrm rot="6300000">
            <a:off x="5017579" y="3216973"/>
            <a:ext cx="728779" cy="1652377"/>
          </a:xfrm>
          <a:prstGeom prst="flowChartMagneticDisk">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 name="Magnetic Disk 3"/>
          <p:cNvSpPr/>
          <p:nvPr/>
        </p:nvSpPr>
        <p:spPr>
          <a:xfrm>
            <a:off x="4964592" y="2640426"/>
            <a:ext cx="2222297" cy="2673847"/>
          </a:xfrm>
          <a:prstGeom prst="flowChartMagneticDisk">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effectLst/>
            </a:endParaRPr>
          </a:p>
        </p:txBody>
      </p:sp>
      <p:sp>
        <p:nvSpPr>
          <p:cNvPr id="9" name="TextBox 8"/>
          <p:cNvSpPr txBox="1"/>
          <p:nvPr/>
        </p:nvSpPr>
        <p:spPr>
          <a:xfrm>
            <a:off x="1759479" y="5452533"/>
            <a:ext cx="5858933" cy="461665"/>
          </a:xfrm>
          <a:prstGeom prst="rect">
            <a:avLst/>
          </a:prstGeom>
          <a:noFill/>
        </p:spPr>
        <p:txBody>
          <a:bodyPr wrap="square" rtlCol="0">
            <a:spAutoFit/>
          </a:bodyPr>
          <a:lstStyle/>
          <a:p>
            <a:pPr algn="ctr"/>
            <a:r>
              <a:rPr lang="en-GB" sz="2400" dirty="0"/>
              <a:t>How does the dye “know” to stop flowing?</a:t>
            </a:r>
          </a:p>
        </p:txBody>
      </p:sp>
      <p:sp>
        <p:nvSpPr>
          <p:cNvPr id="10" name="TextBox 9"/>
          <p:cNvSpPr txBox="1"/>
          <p:nvPr/>
        </p:nvSpPr>
        <p:spPr>
          <a:xfrm>
            <a:off x="2878667" y="1559593"/>
            <a:ext cx="795866" cy="646331"/>
          </a:xfrm>
          <a:prstGeom prst="rect">
            <a:avLst/>
          </a:prstGeom>
          <a:noFill/>
        </p:spPr>
        <p:txBody>
          <a:bodyPr wrap="square" rtlCol="0">
            <a:spAutoFit/>
          </a:bodyPr>
          <a:lstStyle/>
          <a:p>
            <a:pPr algn="ctr"/>
            <a:r>
              <a:rPr lang="en-GB" sz="3600" dirty="0"/>
              <a:t>A</a:t>
            </a:r>
          </a:p>
        </p:txBody>
      </p:sp>
      <p:sp>
        <p:nvSpPr>
          <p:cNvPr id="11" name="TextBox 10"/>
          <p:cNvSpPr txBox="1"/>
          <p:nvPr/>
        </p:nvSpPr>
        <p:spPr>
          <a:xfrm>
            <a:off x="5730510" y="1994095"/>
            <a:ext cx="795866" cy="646331"/>
          </a:xfrm>
          <a:prstGeom prst="rect">
            <a:avLst/>
          </a:prstGeom>
          <a:noFill/>
        </p:spPr>
        <p:txBody>
          <a:bodyPr wrap="square" rtlCol="0">
            <a:spAutoFit/>
          </a:bodyPr>
          <a:lstStyle/>
          <a:p>
            <a:pPr algn="ctr"/>
            <a:r>
              <a:rPr lang="en-GB" sz="3600" dirty="0"/>
              <a:t>B</a:t>
            </a:r>
          </a:p>
        </p:txBody>
      </p:sp>
    </p:spTree>
    <p:extLst>
      <p:ext uri="{BB962C8B-B14F-4D97-AF65-F5344CB8AC3E}">
        <p14:creationId xmlns:p14="http://schemas.microsoft.com/office/powerpoint/2010/main" val="340265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00800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5"/>
                                        </p:tgtEl>
                                        <p:attrNameLst>
                                          <p:attrName>fillcolor</p:attrName>
                                        </p:attrNameLst>
                                      </p:cBhvr>
                                      <p:to>
                                        <a:srgbClr val="008000"/>
                                      </p:to>
                                    </p:animClr>
                                    <p:set>
                                      <p:cBhvr>
                                        <p:cTn id="11" dur="2000" fill="hold"/>
                                        <p:tgtEl>
                                          <p:spTgt spid="5"/>
                                        </p:tgtEl>
                                        <p:attrNameLst>
                                          <p:attrName>fill.type</p:attrName>
                                        </p:attrNameLst>
                                      </p:cBhvr>
                                      <p:to>
                                        <p:strVal val="solid"/>
                                      </p:to>
                                    </p:set>
                                    <p:set>
                                      <p:cBhvr>
                                        <p:cTn id="12" dur="2000" fill="hold"/>
                                        <p:tgtEl>
                                          <p:spTgt spid="5"/>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1" fill="hold" grpId="0" nodeType="clickEffect">
                                  <p:stCondLst>
                                    <p:cond delay="0"/>
                                  </p:stCondLst>
                                  <p:childTnLst>
                                    <p:anim calcmode="lin" valueType="num">
                                      <p:cBhvr additive="base">
                                        <p:cTn id="16" dur="2000"/>
                                        <p:tgtEl>
                                          <p:spTgt spid="6"/>
                                        </p:tgtEl>
                                        <p:attrNameLst>
                                          <p:attrName>ppt_x</p:attrName>
                                        </p:attrNameLst>
                                      </p:cBhvr>
                                      <p:tavLst>
                                        <p:tav tm="0">
                                          <p:val>
                                            <p:strVal val="ppt_x"/>
                                          </p:val>
                                        </p:tav>
                                        <p:tav tm="100000">
                                          <p:val>
                                            <p:strVal val="ppt_x"/>
                                          </p:val>
                                        </p:tav>
                                      </p:tavLst>
                                    </p:anim>
                                    <p:anim calcmode="lin" valueType="num">
                                      <p:cBhvr additive="base">
                                        <p:cTn id="17" dur="2000"/>
                                        <p:tgtEl>
                                          <p:spTgt spid="6"/>
                                        </p:tgtEl>
                                        <p:attrNameLst>
                                          <p:attrName>ppt_y</p:attrName>
                                        </p:attrNameLst>
                                      </p:cBhvr>
                                      <p:tavLst>
                                        <p:tav tm="0">
                                          <p:val>
                                            <p:strVal val="ppt_y"/>
                                          </p:val>
                                        </p:tav>
                                        <p:tav tm="100000">
                                          <p:val>
                                            <p:strVal val="0-ppt_h/2"/>
                                          </p:val>
                                        </p:tav>
                                      </p:tavLst>
                                    </p:anim>
                                    <p:set>
                                      <p:cBhvr>
                                        <p:cTn id="18" dur="1" fill="hold">
                                          <p:stCondLst>
                                            <p:cond delay="1999"/>
                                          </p:stCondLst>
                                        </p:cTn>
                                        <p:tgtEl>
                                          <p:spTgt spid="6"/>
                                        </p:tgtEl>
                                        <p:attrNameLst>
                                          <p:attrName>style.visibility</p:attrName>
                                        </p:attrNameLst>
                                      </p:cBhvr>
                                      <p:to>
                                        <p:strVal val="hidden"/>
                                      </p:to>
                                    </p:set>
                                  </p:childTnLst>
                                </p:cTn>
                              </p:par>
                              <p:par>
                                <p:cTn id="19" presetID="22" presetClass="exit" presetSubtype="4" fill="hold" grpId="0" nodeType="withEffect">
                                  <p:stCondLst>
                                    <p:cond delay="0"/>
                                  </p:stCondLst>
                                  <p:childTnLst>
                                    <p:animEffect transition="out" filter="wipe(down)">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mph" presetSubtype="2" fill="hold" nodeType="clickEffect">
                                  <p:stCondLst>
                                    <p:cond delay="0"/>
                                  </p:stCondLst>
                                  <p:childTnLst>
                                    <p:animClr clrSpc="rgb" dir="cw">
                                      <p:cBhvr>
                                        <p:cTn id="25" dur="2000" fill="hold"/>
                                        <p:tgtEl>
                                          <p:spTgt spid="4"/>
                                        </p:tgtEl>
                                        <p:attrNameLst>
                                          <p:attrName>fillcolor</p:attrName>
                                        </p:attrNameLst>
                                      </p:cBhvr>
                                      <p:to>
                                        <a:srgbClr val="2FBE9C"/>
                                      </p:to>
                                    </p:animClr>
                                    <p:set>
                                      <p:cBhvr>
                                        <p:cTn id="26" dur="2000" fill="hold"/>
                                        <p:tgtEl>
                                          <p:spTgt spid="4"/>
                                        </p:tgtEl>
                                        <p:attrNameLst>
                                          <p:attrName>fill.type</p:attrName>
                                        </p:attrNameLst>
                                      </p:cBhvr>
                                      <p:to>
                                        <p:strVal val="solid"/>
                                      </p:to>
                                    </p:set>
                                    <p:set>
                                      <p:cBhvr>
                                        <p:cTn id="27" dur="2000" fill="hold"/>
                                        <p:tgtEl>
                                          <p:spTgt spid="4"/>
                                        </p:tgtEl>
                                        <p:attrNameLst>
                                          <p:attrName>fill.on</p:attrName>
                                        </p:attrNameLst>
                                      </p:cBhvr>
                                      <p:to>
                                        <p:strVal val="true"/>
                                      </p:to>
                                    </p:set>
                                  </p:childTnLst>
                                </p:cTn>
                              </p:par>
                              <p:par>
                                <p:cTn id="28" presetID="1" presetClass="emph" presetSubtype="2" fill="hold" nodeType="withEffect">
                                  <p:stCondLst>
                                    <p:cond delay="0"/>
                                  </p:stCondLst>
                                  <p:childTnLst>
                                    <p:animClr clrSpc="rgb" dir="cw">
                                      <p:cBhvr>
                                        <p:cTn id="29" dur="2000" fill="hold"/>
                                        <p:tgtEl>
                                          <p:spTgt spid="7"/>
                                        </p:tgtEl>
                                        <p:attrNameLst>
                                          <p:attrName>fillcolor</p:attrName>
                                        </p:attrNameLst>
                                      </p:cBhvr>
                                      <p:to>
                                        <a:srgbClr val="2FBE9C"/>
                                      </p:to>
                                    </p:animClr>
                                    <p:set>
                                      <p:cBhvr>
                                        <p:cTn id="30" dur="2000" fill="hold"/>
                                        <p:tgtEl>
                                          <p:spTgt spid="7"/>
                                        </p:tgtEl>
                                        <p:attrNameLst>
                                          <p:attrName>fill.type</p:attrName>
                                        </p:attrNameLst>
                                      </p:cBhvr>
                                      <p:to>
                                        <p:strVal val="solid"/>
                                      </p:to>
                                    </p:set>
                                    <p:set>
                                      <p:cBhvr>
                                        <p:cTn id="31" dur="2000" fill="hold"/>
                                        <p:tgtEl>
                                          <p:spTgt spid="7"/>
                                        </p:tgtEl>
                                        <p:attrNameLst>
                                          <p:attrName>fill.on</p:attrName>
                                        </p:attrNameLst>
                                      </p:cBhvr>
                                      <p:to>
                                        <p:strVal val="true"/>
                                      </p:to>
                                    </p:set>
                                  </p:childTnLst>
                                </p:cTn>
                              </p:par>
                              <p:par>
                                <p:cTn id="32" presetID="1" presetClass="emph" presetSubtype="2" fill="hold" nodeType="withEffect">
                                  <p:stCondLst>
                                    <p:cond delay="0"/>
                                  </p:stCondLst>
                                  <p:childTnLst>
                                    <p:animClr clrSpc="rgb" dir="cw">
                                      <p:cBhvr>
                                        <p:cTn id="33" dur="2000" fill="hold"/>
                                        <p:tgtEl>
                                          <p:spTgt spid="5"/>
                                        </p:tgtEl>
                                        <p:attrNameLst>
                                          <p:attrName>fillcolor</p:attrName>
                                        </p:attrNameLst>
                                      </p:cBhvr>
                                      <p:to>
                                        <a:srgbClr val="2FBE9C"/>
                                      </p:to>
                                    </p:animClr>
                                    <p:set>
                                      <p:cBhvr>
                                        <p:cTn id="34" dur="2000" fill="hold"/>
                                        <p:tgtEl>
                                          <p:spTgt spid="5"/>
                                        </p:tgtEl>
                                        <p:attrNameLst>
                                          <p:attrName>fill.type</p:attrName>
                                        </p:attrNameLst>
                                      </p:cBhvr>
                                      <p:to>
                                        <p:strVal val="solid"/>
                                      </p:to>
                                    </p:set>
                                    <p:set>
                                      <p:cBhvr>
                                        <p:cTn id="35" dur="2000" fill="hold"/>
                                        <p:tgtEl>
                                          <p:spTgt spid="5"/>
                                        </p:tgtEl>
                                        <p:attrNameLst>
                                          <p:attrName>fill.on</p:attrName>
                                        </p:attrNameLst>
                                      </p:cBhvr>
                                      <p:to>
                                        <p:strVal val="true"/>
                                      </p:to>
                                    </p:set>
                                  </p:childTnLst>
                                </p:cTn>
                              </p:par>
                              <p:par>
                                <p:cTn id="36" presetID="1" presetClass="emph" presetSubtype="2" fill="hold" nodeType="withEffect">
                                  <p:stCondLst>
                                    <p:cond delay="0"/>
                                  </p:stCondLst>
                                  <p:childTnLst>
                                    <p:animClr clrSpc="rgb" dir="cw">
                                      <p:cBhvr>
                                        <p:cTn id="37" dur="2000" fill="hold"/>
                                        <p:tgtEl>
                                          <p:spTgt spid="3"/>
                                        </p:tgtEl>
                                        <p:attrNameLst>
                                          <p:attrName>fillcolor</p:attrName>
                                        </p:attrNameLst>
                                      </p:cBhvr>
                                      <p:to>
                                        <a:srgbClr val="2FBE9C"/>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1" presetClass="emph" presetSubtype="2" fill="hold" nodeType="withEffect">
                                  <p:stCondLst>
                                    <p:cond delay="0"/>
                                  </p:stCondLst>
                                  <p:childTnLst>
                                    <p:animClr clrSpc="rgb" dir="cw">
                                      <p:cBhvr>
                                        <p:cTn id="41" dur="2000" fill="hold"/>
                                        <p:tgtEl>
                                          <p:spTgt spid="8"/>
                                        </p:tgtEl>
                                        <p:attrNameLst>
                                          <p:attrName>fillcolor</p:attrName>
                                        </p:attrNameLst>
                                      </p:cBhvr>
                                      <p:to>
                                        <a:srgbClr val="2FBE9C"/>
                                      </p:to>
                                    </p:animClr>
                                    <p:set>
                                      <p:cBhvr>
                                        <p:cTn id="42" dur="2000" fill="hold"/>
                                        <p:tgtEl>
                                          <p:spTgt spid="8"/>
                                        </p:tgtEl>
                                        <p:attrNameLst>
                                          <p:attrName>fill.type</p:attrName>
                                        </p:attrNameLst>
                                      </p:cBhvr>
                                      <p:to>
                                        <p:strVal val="solid"/>
                                      </p:to>
                                    </p:set>
                                    <p:set>
                                      <p:cBhvr>
                                        <p:cTn id="43" dur="2000" fill="hold"/>
                                        <p:tgtEl>
                                          <p:spTgt spid="8"/>
                                        </p:tgtEl>
                                        <p:attrNameLst>
                                          <p:attrName>fill.on</p:attrName>
                                        </p:attrNameLst>
                                      </p:cBhvr>
                                      <p:to>
                                        <p:strVal val="true"/>
                                      </p:to>
                                    </p:set>
                                  </p:childTnLst>
                                </p:cTn>
                              </p:par>
                              <p:par>
                                <p:cTn id="44" presetID="9" presetClass="exit" presetSubtype="0" fill="hold" grpId="1" nodeType="withEffect">
                                  <p:stCondLst>
                                    <p:cond delay="0"/>
                                  </p:stCondLst>
                                  <p:childTnLst>
                                    <p:animEffect transition="out" filter="dissolv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1" animBg="1"/>
      <p:bldP spid="7" grpId="0" animBg="1"/>
      <p:bldP spid="7" grpId="1"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MC_curv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717" y="1132417"/>
            <a:ext cx="6559550" cy="4924416"/>
          </a:xfrm>
          <a:prstGeom prst="rect">
            <a:avLst/>
          </a:prstGeom>
        </p:spPr>
      </p:pic>
      <mc:AlternateContent xmlns:mc="http://schemas.openxmlformats.org/markup-compatibility/2006" xmlns:a14="http://schemas.microsoft.com/office/drawing/2010/main">
        <mc:Choice Requires="a14">
          <p:sp>
            <p:nvSpPr>
              <p:cNvPr id="3" name="Content Placeholder 2"/>
              <p:cNvSpPr txBox="1">
                <a:spLocks/>
              </p:cNvSpPr>
              <p:nvPr/>
            </p:nvSpPr>
            <p:spPr>
              <a:xfrm>
                <a:off x="4734560" y="5752347"/>
                <a:ext cx="325120" cy="411982"/>
              </a:xfrm>
              <a:prstGeom prst="rect">
                <a:avLst/>
              </a:prstGeom>
              <a:solidFill>
                <a:schemeClr val="bg1"/>
              </a:solidFill>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
                    </m:oMathParaPr>
                    <m:oMath xmlns:m="http://schemas.openxmlformats.org/officeDocument/2006/math">
                      <m:r>
                        <a:rPr lang="en-US" sz="2400" i="1" smtClean="0">
                          <a:latin typeface="Cambria Math" charset="0"/>
                          <a:ea typeface="Cambria Math" charset="0"/>
                          <a:cs typeface="Cambria Math" charset="0"/>
                        </a:rPr>
                        <m:t>𝜃</m:t>
                      </m:r>
                    </m:oMath>
                  </m:oMathPara>
                </a14:m>
                <a:endParaRPr lang="en-US" sz="2400" dirty="0"/>
              </a:p>
            </p:txBody>
          </p:sp>
        </mc:Choice>
        <mc:Fallback xmlns="">
          <p:sp>
            <p:nvSpPr>
              <p:cNvPr id="3" name="Content Placeholder 2"/>
              <p:cNvSpPr txBox="1">
                <a:spLocks noRot="1" noChangeAspect="1" noMove="1" noResize="1" noEditPoints="1" noAdjustHandles="1" noChangeArrowheads="1" noChangeShapeType="1" noTextEdit="1"/>
              </p:cNvSpPr>
              <p:nvPr/>
            </p:nvSpPr>
            <p:spPr>
              <a:xfrm>
                <a:off x="4734560" y="5752347"/>
                <a:ext cx="325120" cy="411982"/>
              </a:xfrm>
              <a:prstGeom prst="rect">
                <a:avLst/>
              </a:prstGeom>
              <a:blipFill rotWithShape="0">
                <a:blip r:embed="rId3"/>
                <a:stretch>
                  <a:fillRect l="-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rot="16200000">
                <a:off x="1045477" y="3165712"/>
                <a:ext cx="738889" cy="336406"/>
              </a:xfrm>
              <a:prstGeom prst="rect">
                <a:avLst/>
              </a:prstGeom>
              <a:solidFill>
                <a:schemeClr val="bg1"/>
              </a:solidFill>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Group"/>
                    </m:oMathParaPr>
                    <m:oMath xmlns:m="http://schemas.openxmlformats.org/officeDocument/2006/math">
                      <m:r>
                        <a:rPr lang="en-US" sz="2000" b="0" i="1" smtClean="0">
                          <a:latin typeface="Cambria Math" charset="0"/>
                          <a:ea typeface="Cambria Math" charset="0"/>
                          <a:cs typeface="Cambria Math" charset="0"/>
                        </a:rPr>
                        <m:t>𝑓</m:t>
                      </m:r>
                      <m:d>
                        <m:dPr>
                          <m:ctrlPr>
                            <a:rPr lang="en-US" sz="2000" b="0" i="1" smtClean="0">
                              <a:latin typeface="Cambria Math" panose="02040503050406030204" pitchFamily="18" charset="0"/>
                              <a:ea typeface="Cambria Math" charset="0"/>
                              <a:cs typeface="Cambria Math" charset="0"/>
                            </a:rPr>
                          </m:ctrlPr>
                        </m:dPr>
                        <m:e>
                          <m:r>
                            <a:rPr lang="en-US" sz="2000" b="0" i="1" smtClean="0">
                              <a:latin typeface="Cambria Math" charset="0"/>
                              <a:ea typeface="Cambria Math" charset="0"/>
                              <a:cs typeface="Cambria Math" charset="0"/>
                            </a:rPr>
                            <m:t>𝜃</m:t>
                          </m:r>
                        </m:e>
                      </m:d>
                    </m:oMath>
                  </m:oMathPara>
                </a14:m>
                <a:endParaRPr lang="en-US" sz="2000" b="0" dirty="0">
                  <a:ea typeface="Cambria Math" charset="0"/>
                  <a:cs typeface="Cambria Math" charset="0"/>
                </a:endParaRPr>
              </a:p>
              <a:p>
                <a:pPr marL="0" indent="0" algn="ctr" defTabSz="914400">
                  <a:spcBef>
                    <a:spcPts val="0"/>
                  </a:spcBef>
                  <a:buFontTx/>
                  <a:buNone/>
                </a:pPr>
                <a:endParaRPr lang="en-US" sz="2400"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rot="16200000">
                <a:off x="1045477" y="3165712"/>
                <a:ext cx="738889" cy="336406"/>
              </a:xfrm>
              <a:prstGeom prst="rect">
                <a:avLst/>
              </a:prstGeom>
              <a:blipFill rotWithShape="0">
                <a:blip r:embed="rId4"/>
                <a:stretch>
                  <a:fillRect r="-12727"/>
                </a:stretch>
              </a:blipFill>
            </p:spPr>
            <p:txBody>
              <a:bodyPr/>
              <a:lstStyle/>
              <a:p>
                <a:r>
                  <a:rPr lang="en-US">
                    <a:noFill/>
                  </a:rPr>
                  <a:t> </a:t>
                </a:r>
              </a:p>
            </p:txBody>
          </p:sp>
        </mc:Fallback>
      </mc:AlternateContent>
      <p:sp>
        <p:nvSpPr>
          <p:cNvPr id="5" name="Title 1">
            <a:extLst>
              <a:ext uri="{FF2B5EF4-FFF2-40B4-BE49-F238E27FC236}">
                <a16:creationId xmlns:a16="http://schemas.microsoft.com/office/drawing/2014/main" id="{41A201B9-8465-A24C-ACB9-E21166F31C12}"/>
              </a:ext>
            </a:extLst>
          </p:cNvPr>
          <p:cNvSpPr txBox="1">
            <a:spLocks/>
          </p:cNvSpPr>
          <p:nvPr/>
        </p:nvSpPr>
        <p:spPr>
          <a:xfrm>
            <a:off x="457200" y="274638"/>
            <a:ext cx="8229600" cy="1143000"/>
          </a:xfrm>
          <a:prstGeom prst="rect">
            <a:avLst/>
          </a:prstGeom>
        </p:spPr>
        <p:txBody>
          <a:bodyP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t>Let’s zoom in on the </a:t>
            </a:r>
            <a:br>
              <a:rPr lang="en-GB" dirty="0"/>
            </a:br>
            <a:r>
              <a:rPr lang="en-GB" dirty="0"/>
              <a:t>posterior distribution:</a:t>
            </a:r>
          </a:p>
        </p:txBody>
      </p:sp>
    </p:spTree>
    <p:extLst>
      <p:ext uri="{BB962C8B-B14F-4D97-AF65-F5344CB8AC3E}">
        <p14:creationId xmlns:p14="http://schemas.microsoft.com/office/powerpoint/2010/main" val="3659915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MC_curv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717" y="1132417"/>
            <a:ext cx="6559550" cy="4924416"/>
          </a:xfrm>
          <a:prstGeom prst="rect">
            <a:avLst/>
          </a:prstGeom>
        </p:spPr>
      </p:pic>
      <p:sp>
        <p:nvSpPr>
          <p:cNvPr id="3" name="Rectangle 2"/>
          <p:cNvSpPr/>
          <p:nvPr/>
        </p:nvSpPr>
        <p:spPr>
          <a:xfrm>
            <a:off x="6502399" y="4876799"/>
            <a:ext cx="321733" cy="47413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4734560" y="5752347"/>
                <a:ext cx="325120" cy="411982"/>
              </a:xfrm>
              <a:prstGeom prst="rect">
                <a:avLst/>
              </a:prstGeom>
              <a:solidFill>
                <a:schemeClr val="bg1"/>
              </a:solidFill>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
                    </m:oMathParaPr>
                    <m:oMath xmlns:m="http://schemas.openxmlformats.org/officeDocument/2006/math">
                      <m:r>
                        <a:rPr lang="en-US" sz="2400" i="1" smtClean="0">
                          <a:latin typeface="Cambria Math" charset="0"/>
                          <a:ea typeface="Cambria Math" charset="0"/>
                          <a:cs typeface="Cambria Math" charset="0"/>
                        </a:rPr>
                        <m:t>𝜃</m:t>
                      </m:r>
                    </m:oMath>
                  </m:oMathPara>
                </a14:m>
                <a:endParaRPr lang="en-US" sz="2400"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4734560" y="5752347"/>
                <a:ext cx="325120" cy="411982"/>
              </a:xfrm>
              <a:prstGeom prst="rect">
                <a:avLst/>
              </a:prstGeom>
              <a:blipFill rotWithShape="0">
                <a:blip r:embed="rId3"/>
                <a:stretch>
                  <a:fillRect l="-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p:cNvSpPr txBox="1">
                <a:spLocks/>
              </p:cNvSpPr>
              <p:nvPr/>
            </p:nvSpPr>
            <p:spPr>
              <a:xfrm rot="16200000">
                <a:off x="1045477" y="3165712"/>
                <a:ext cx="738889" cy="336406"/>
              </a:xfrm>
              <a:prstGeom prst="rect">
                <a:avLst/>
              </a:prstGeom>
              <a:solidFill>
                <a:schemeClr val="bg1"/>
              </a:solidFill>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Group"/>
                    </m:oMathParaPr>
                    <m:oMath xmlns:m="http://schemas.openxmlformats.org/officeDocument/2006/math">
                      <m:r>
                        <a:rPr lang="en-US" sz="2000" b="0" i="1" smtClean="0">
                          <a:latin typeface="Cambria Math" charset="0"/>
                          <a:ea typeface="Cambria Math" charset="0"/>
                          <a:cs typeface="Cambria Math" charset="0"/>
                        </a:rPr>
                        <m:t>𝑓</m:t>
                      </m:r>
                      <m:d>
                        <m:dPr>
                          <m:ctrlPr>
                            <a:rPr lang="en-US" sz="2000" b="0" i="1" smtClean="0">
                              <a:latin typeface="Cambria Math" panose="02040503050406030204" pitchFamily="18" charset="0"/>
                              <a:ea typeface="Cambria Math" charset="0"/>
                              <a:cs typeface="Cambria Math" charset="0"/>
                            </a:rPr>
                          </m:ctrlPr>
                        </m:dPr>
                        <m:e>
                          <m:r>
                            <a:rPr lang="en-US" sz="2000" b="0" i="1" smtClean="0">
                              <a:latin typeface="Cambria Math" charset="0"/>
                              <a:ea typeface="Cambria Math" charset="0"/>
                              <a:cs typeface="Cambria Math" charset="0"/>
                            </a:rPr>
                            <m:t>𝜃</m:t>
                          </m:r>
                        </m:e>
                      </m:d>
                    </m:oMath>
                  </m:oMathPara>
                </a14:m>
                <a:endParaRPr lang="en-US" sz="2000" b="0" dirty="0">
                  <a:ea typeface="Cambria Math" charset="0"/>
                  <a:cs typeface="Cambria Math" charset="0"/>
                </a:endParaRPr>
              </a:p>
              <a:p>
                <a:pPr marL="0" indent="0" algn="ctr" defTabSz="914400">
                  <a:spcBef>
                    <a:spcPts val="0"/>
                  </a:spcBef>
                  <a:buFontTx/>
                  <a:buNone/>
                </a:pPr>
                <a:endParaRPr lang="en-US" sz="24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rot="16200000">
                <a:off x="1045477" y="3165712"/>
                <a:ext cx="738889" cy="336406"/>
              </a:xfrm>
              <a:prstGeom prst="rect">
                <a:avLst/>
              </a:prstGeom>
              <a:blipFill rotWithShape="0">
                <a:blip r:embed="rId4"/>
                <a:stretch>
                  <a:fillRect r="-12727"/>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854BBC77-D6D9-ACF8-033B-88F7F22A2D4F}"/>
              </a:ext>
            </a:extLst>
          </p:cNvPr>
          <p:cNvSpPr txBox="1">
            <a:spLocks/>
          </p:cNvSpPr>
          <p:nvPr/>
        </p:nvSpPr>
        <p:spPr>
          <a:xfrm>
            <a:off x="457200" y="274638"/>
            <a:ext cx="8229600" cy="1143000"/>
          </a:xfrm>
          <a:prstGeom prst="rect">
            <a:avLst/>
          </a:prstGeom>
        </p:spPr>
        <p:txBody>
          <a:bodyP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t>Let’s zoom in on the </a:t>
            </a:r>
            <a:br>
              <a:rPr lang="en-GB" dirty="0"/>
            </a:br>
            <a:r>
              <a:rPr lang="en-GB" dirty="0"/>
              <a:t>posterior distribution:</a:t>
            </a:r>
          </a:p>
        </p:txBody>
      </p:sp>
    </p:spTree>
    <p:extLst>
      <p:ext uri="{BB962C8B-B14F-4D97-AF65-F5344CB8AC3E}">
        <p14:creationId xmlns:p14="http://schemas.microsoft.com/office/powerpoint/2010/main" val="3752374373"/>
      </p:ext>
    </p:extLst>
  </p:cSld>
  <p:clrMapOvr>
    <a:masterClrMapping/>
  </p:clrMapOvr>
  <mc:AlternateContent xmlns:mc="http://schemas.openxmlformats.org/markup-compatibility/2006" xmlns:p14="http://schemas.microsoft.com/office/powerpoint/2010/main">
    <mc:Choice Requires="p14">
      <p:transition spd="slow" p14:dur="2000" advClick="0" advTm="1500"/>
    </mc:Choice>
    <mc:Fallback xmlns="">
      <p:transition xmlns:p14="http://schemas.microsoft.com/office/powerpoint/2010/main" spd="slow" advClick="0" advTm="1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6" presetClass="emph" presetSubtype="0" fill="hold" grpId="1" nodeType="afterEffect">
                                  <p:stCondLst>
                                    <p:cond delay="1000"/>
                                  </p:stCondLst>
                                  <p:childTnLst>
                                    <p:animScale>
                                      <p:cBhvr>
                                        <p:cTn id="9" dur="1000" fill="hold"/>
                                        <p:tgtEl>
                                          <p:spTgt spid="3"/>
                                        </p:tgtEl>
                                      </p:cBhvr>
                                      <p:by x="400000" y="400000"/>
                                    </p:animScale>
                                  </p:childTnLst>
                                </p:cTn>
                              </p:par>
                              <p:par>
                                <p:cTn id="10" presetID="10" presetClass="exit" presetSubtype="0" fill="hold" nodeType="withEffect">
                                  <p:stCondLst>
                                    <p:cond delay="100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xit" presetSubtype="0" fill="hold" grpId="0" nodeType="withEffect">
                                  <p:stCondLst>
                                    <p:cond delay="100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CMC_ink30_optimize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601" y="538480"/>
            <a:ext cx="6096000" cy="6096000"/>
          </a:xfrm>
          <a:prstGeom prst="rect">
            <a:avLst/>
          </a:prstGeom>
        </p:spPr>
      </p:pic>
      <mc:AlternateContent xmlns:mc="http://schemas.openxmlformats.org/markup-compatibility/2006" xmlns:a14="http://schemas.microsoft.com/office/drawing/2010/main">
        <mc:Choice Requires="a14">
          <p:sp>
            <p:nvSpPr>
              <p:cNvPr id="5" name="Content Placeholder 2"/>
              <p:cNvSpPr txBox="1">
                <a:spLocks/>
              </p:cNvSpPr>
              <p:nvPr/>
            </p:nvSpPr>
            <p:spPr>
              <a:xfrm>
                <a:off x="3453040" y="6438649"/>
                <a:ext cx="325120" cy="411982"/>
              </a:xfrm>
              <a:prstGeom prst="rect">
                <a:avLst/>
              </a:prstGeom>
              <a:solidFill>
                <a:schemeClr val="bg1"/>
              </a:solidFill>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
                    </m:oMathParaPr>
                    <m:oMath xmlns:m="http://schemas.openxmlformats.org/officeDocument/2006/math">
                      <m:r>
                        <a:rPr lang="en-US" sz="2400" i="1" smtClean="0">
                          <a:latin typeface="Cambria Math" charset="0"/>
                          <a:ea typeface="Cambria Math" charset="0"/>
                          <a:cs typeface="Cambria Math" charset="0"/>
                        </a:rPr>
                        <m:t>𝜃</m:t>
                      </m:r>
                    </m:oMath>
                  </m:oMathPara>
                </a14:m>
                <a:endParaRPr lang="en-US" sz="2400"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3453040" y="6438649"/>
                <a:ext cx="325120" cy="411982"/>
              </a:xfrm>
              <a:prstGeom prst="rect">
                <a:avLst/>
              </a:prstGeom>
              <a:blipFill>
                <a:blip r:embed="rId3"/>
                <a:stretch>
                  <a:fillRect l="-11111"/>
                </a:stretch>
              </a:blipFill>
            </p:spPr>
            <p:txBody>
              <a:bodyPr/>
              <a:lstStyle/>
              <a:p>
                <a:r>
                  <a:rPr lang="en-GB">
                    <a:noFill/>
                  </a:rPr>
                  <a:t> </a:t>
                </a:r>
              </a:p>
            </p:txBody>
          </p:sp>
        </mc:Fallback>
      </mc:AlternateContent>
      <p:sp>
        <p:nvSpPr>
          <p:cNvPr id="2" name="Rectangle 1"/>
          <p:cNvSpPr/>
          <p:nvPr/>
        </p:nvSpPr>
        <p:spPr>
          <a:xfrm>
            <a:off x="2159333" y="538480"/>
            <a:ext cx="2844800" cy="587586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effectLst/>
            </a:endParaRPr>
          </a:p>
        </p:txBody>
      </p:sp>
      <mc:AlternateContent xmlns:mc="http://schemas.openxmlformats.org/markup-compatibility/2006" xmlns:a14="http://schemas.microsoft.com/office/drawing/2010/main">
        <mc:Choice Requires="a14">
          <p:sp>
            <p:nvSpPr>
              <p:cNvPr id="4" name="Content Placeholder 2"/>
              <p:cNvSpPr txBox="1">
                <a:spLocks/>
              </p:cNvSpPr>
              <p:nvPr/>
            </p:nvSpPr>
            <p:spPr>
              <a:xfrm rot="16200000">
                <a:off x="-25363" y="3308210"/>
                <a:ext cx="738889" cy="336406"/>
              </a:xfrm>
              <a:prstGeom prst="rect">
                <a:avLst/>
              </a:prstGeom>
              <a:solidFill>
                <a:schemeClr val="bg1"/>
              </a:solidFill>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Group"/>
                    </m:oMathParaPr>
                    <m:oMath xmlns:m="http://schemas.openxmlformats.org/officeDocument/2006/math">
                      <m:r>
                        <a:rPr lang="en-US" sz="2000" b="0" i="1" smtClean="0">
                          <a:latin typeface="Cambria Math" charset="0"/>
                          <a:ea typeface="Cambria Math" charset="0"/>
                          <a:cs typeface="Cambria Math" charset="0"/>
                        </a:rPr>
                        <m:t>𝑓</m:t>
                      </m:r>
                      <m:d>
                        <m:dPr>
                          <m:ctrlPr>
                            <a:rPr lang="en-US" sz="2000" b="0" i="1" smtClean="0">
                              <a:latin typeface="Cambria Math" panose="02040503050406030204" pitchFamily="18" charset="0"/>
                              <a:ea typeface="Cambria Math" charset="0"/>
                              <a:cs typeface="Cambria Math" charset="0"/>
                            </a:rPr>
                          </m:ctrlPr>
                        </m:dPr>
                        <m:e>
                          <m:r>
                            <a:rPr lang="en-US" sz="2000" b="0" i="1" smtClean="0">
                              <a:latin typeface="Cambria Math" charset="0"/>
                              <a:ea typeface="Cambria Math" charset="0"/>
                              <a:cs typeface="Cambria Math" charset="0"/>
                            </a:rPr>
                            <m:t>𝜃</m:t>
                          </m:r>
                        </m:e>
                      </m:d>
                    </m:oMath>
                  </m:oMathPara>
                </a14:m>
                <a:endParaRPr lang="en-US" sz="2000" b="0" dirty="0">
                  <a:ea typeface="Cambria Math" charset="0"/>
                  <a:cs typeface="Cambria Math" charset="0"/>
                </a:endParaRPr>
              </a:p>
              <a:p>
                <a:pPr marL="0" indent="0" algn="ctr" defTabSz="914400">
                  <a:spcBef>
                    <a:spcPts val="0"/>
                  </a:spcBef>
                  <a:buFontTx/>
                  <a:buNone/>
                </a:pPr>
                <a:endParaRPr lang="en-US" sz="2400"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rot="16200000">
                <a:off x="-25363" y="3308210"/>
                <a:ext cx="738889" cy="336406"/>
              </a:xfrm>
              <a:prstGeom prst="rect">
                <a:avLst/>
              </a:prstGeom>
              <a:blipFill>
                <a:blip r:embed="rId4"/>
                <a:stretch>
                  <a:fillRect r="-10714"/>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D9A299E1-036E-AD96-A89C-8E323D30C748}"/>
              </a:ext>
            </a:extLst>
          </p:cNvPr>
          <p:cNvSpPr txBox="1"/>
          <p:nvPr/>
        </p:nvSpPr>
        <p:spPr>
          <a:xfrm>
            <a:off x="5286703" y="294290"/>
            <a:ext cx="3741683" cy="3693319"/>
          </a:xfrm>
          <a:prstGeom prst="rect">
            <a:avLst/>
          </a:prstGeom>
          <a:noFill/>
        </p:spPr>
        <p:txBody>
          <a:bodyPr wrap="square" rtlCol="0">
            <a:spAutoFit/>
          </a:bodyPr>
          <a:lstStyle/>
          <a:p>
            <a:r>
              <a:rPr lang="en-GB" dirty="0"/>
              <a:t>Suppose we have molecules of “dye” diffusing through a container shaped like the posterior distribution</a:t>
            </a:r>
          </a:p>
          <a:p>
            <a:endParaRPr lang="en-GB" dirty="0"/>
          </a:p>
          <a:p>
            <a:r>
              <a:rPr lang="en-GB" dirty="0"/>
              <a:t>Here the molecules are moving in discrete time steps</a:t>
            </a:r>
          </a:p>
          <a:p>
            <a:endParaRPr lang="en-GB" dirty="0"/>
          </a:p>
          <a:p>
            <a:r>
              <a:rPr lang="en-GB" dirty="0"/>
              <a:t>We will show that if these molecules move according to the Metropolis acceptance ratio, their locations converge to “match” the posterior distribution</a:t>
            </a:r>
          </a:p>
        </p:txBody>
      </p:sp>
    </p:spTree>
    <p:extLst>
      <p:ext uri="{BB962C8B-B14F-4D97-AF65-F5344CB8AC3E}">
        <p14:creationId xmlns:p14="http://schemas.microsoft.com/office/powerpoint/2010/main" val="12012447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Arrow Connector 33"/>
          <p:cNvCxnSpPr/>
          <p:nvPr/>
        </p:nvCxnSpPr>
        <p:spPr>
          <a:xfrm>
            <a:off x="3484049" y="1053730"/>
            <a:ext cx="0" cy="1874219"/>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44601" y="2951974"/>
            <a:ext cx="599047" cy="486492"/>
          </a:xfrm>
          <a:prstGeom prst="rect">
            <a:avLst/>
          </a:prstGeom>
          <a:noFill/>
        </p:spPr>
        <p:txBody>
          <a:bodyPr wrap="square" rtlCol="0">
            <a:spAutoFit/>
          </a:bodyPr>
          <a:lstStyle/>
          <a:p>
            <a:pPr algn="ctr"/>
            <a:r>
              <a:rPr lang="en-GB" sz="3600" dirty="0"/>
              <a:t>A</a:t>
            </a:r>
          </a:p>
        </p:txBody>
      </p:sp>
      <p:sp>
        <p:nvSpPr>
          <p:cNvPr id="11" name="TextBox 10"/>
          <p:cNvSpPr txBox="1"/>
          <p:nvPr/>
        </p:nvSpPr>
        <p:spPr>
          <a:xfrm>
            <a:off x="2353418" y="2927950"/>
            <a:ext cx="599047" cy="486492"/>
          </a:xfrm>
          <a:prstGeom prst="rect">
            <a:avLst/>
          </a:prstGeom>
          <a:noFill/>
        </p:spPr>
        <p:txBody>
          <a:bodyPr wrap="square" rtlCol="0">
            <a:spAutoFit/>
          </a:bodyPr>
          <a:lstStyle/>
          <a:p>
            <a:pPr algn="ctr"/>
            <a:r>
              <a:rPr lang="en-GB" sz="3600" dirty="0"/>
              <a:t>B</a:t>
            </a:r>
          </a:p>
        </p:txBody>
      </p:sp>
      <mc:AlternateContent xmlns:mc="http://schemas.openxmlformats.org/markup-compatibility/2006" xmlns:a14="http://schemas.microsoft.com/office/drawing/2010/main">
        <mc:Choice Requires="a14">
          <p:sp>
            <p:nvSpPr>
              <p:cNvPr id="31" name="TextBox 30"/>
              <p:cNvSpPr txBox="1"/>
              <p:nvPr/>
            </p:nvSpPr>
            <p:spPr>
              <a:xfrm>
                <a:off x="249387" y="3719511"/>
                <a:ext cx="3950080" cy="2933752"/>
              </a:xfrm>
              <a:prstGeom prst="rect">
                <a:avLst/>
              </a:prstGeom>
              <a:noFill/>
            </p:spPr>
            <p:txBody>
              <a:bodyPr wrap="square" rtlCol="0">
                <a:spAutoFit/>
              </a:bodyPr>
              <a:lstStyle/>
              <a:p>
                <a:r>
                  <a:rPr lang="en-GB" sz="2000" dirty="0"/>
                  <a:t>assume </a:t>
                </a:r>
                <a14:m>
                  <m:oMath xmlns:m="http://schemas.openxmlformats.org/officeDocument/2006/math">
                    <m:r>
                      <a:rPr lang="en-US" sz="2000" b="0" i="1" smtClean="0">
                        <a:latin typeface="Cambria Math" charset="0"/>
                      </a:rPr>
                      <m:t>𝑓</m:t>
                    </m:r>
                    <m:d>
                      <m:dPr>
                        <m:ctrlPr>
                          <a:rPr lang="en-US" sz="2000" b="0" i="1" smtClean="0">
                            <a:latin typeface="Cambria Math" panose="02040503050406030204" pitchFamily="18" charset="0"/>
                          </a:rPr>
                        </m:ctrlPr>
                      </m:dPr>
                      <m:e>
                        <m:r>
                          <a:rPr lang="en-US" sz="2000" b="0" i="1" smtClean="0">
                            <a:latin typeface="Cambria Math" charset="0"/>
                          </a:rPr>
                          <m:t>𝐴</m:t>
                        </m:r>
                      </m:e>
                    </m:d>
                    <m:r>
                      <a:rPr lang="en-US" sz="2000" b="0" i="1" smtClean="0">
                        <a:latin typeface="Cambria Math" charset="0"/>
                      </a:rPr>
                      <m:t>&gt;</m:t>
                    </m:r>
                    <m:r>
                      <a:rPr lang="en-US" sz="2000" b="0" i="1" smtClean="0">
                        <a:latin typeface="Cambria Math" charset="0"/>
                      </a:rPr>
                      <m:t>𝑓</m:t>
                    </m:r>
                    <m:r>
                      <a:rPr lang="en-US" sz="2000" b="0" i="1" smtClean="0">
                        <a:latin typeface="Cambria Math" charset="0"/>
                      </a:rPr>
                      <m:t>(</m:t>
                    </m:r>
                    <m:r>
                      <a:rPr lang="en-US" sz="2000" b="0" i="1" smtClean="0">
                        <a:latin typeface="Cambria Math" charset="0"/>
                      </a:rPr>
                      <m:t>𝐵</m:t>
                    </m:r>
                    <m:r>
                      <a:rPr lang="en-US" sz="2000" b="0" i="1" smtClean="0">
                        <a:latin typeface="Cambria Math" charset="0"/>
                      </a:rPr>
                      <m:t>)</m:t>
                    </m:r>
                  </m:oMath>
                </a14:m>
                <a:endParaRPr lang="en-GB" sz="2000" dirty="0"/>
              </a:p>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r>
                            <m:rPr>
                              <m:sty m:val="p"/>
                            </m:rPr>
                            <a:rPr lang="en-US" sz="2000" b="0" i="0" smtClean="0">
                              <a:latin typeface="Cambria Math" charset="0"/>
                            </a:rPr>
                            <m:t>Pr</m:t>
                          </m:r>
                        </m:fName>
                        <m:e>
                          <m:d>
                            <m:dPr>
                              <m:ctrlPr>
                                <a:rPr lang="en-US" sz="2000" b="0" i="1" smtClean="0">
                                  <a:latin typeface="Cambria Math" panose="02040503050406030204" pitchFamily="18" charset="0"/>
                                </a:rPr>
                              </m:ctrlPr>
                            </m:dPr>
                            <m:e>
                              <m:r>
                                <m:rPr>
                                  <m:sty m:val="p"/>
                                </m:rPr>
                                <a:rPr lang="en-US" sz="2000">
                                  <a:latin typeface="Cambria Math" charset="0"/>
                                </a:rPr>
                                <m:t>A</m:t>
                              </m:r>
                              <m:r>
                                <a:rPr lang="is-IS" sz="2000" i="1">
                                  <a:latin typeface="Cambria Math" charset="0"/>
                                  <a:ea typeface="Cambria Math" charset="0"/>
                                  <a:cs typeface="Cambria Math" charset="0"/>
                                </a:rPr>
                                <m:t>→</m:t>
                              </m:r>
                              <m:r>
                                <m:rPr>
                                  <m:sty m:val="p"/>
                                </m:rPr>
                                <a:rPr lang="en-US" sz="2000">
                                  <a:latin typeface="Cambria Math" charset="0"/>
                                </a:rPr>
                                <m:t>B</m:t>
                              </m:r>
                            </m:e>
                          </m:d>
                        </m:e>
                      </m:func>
                      <m:r>
                        <a:rPr lang="en-US" sz="2000" b="0" i="1" smtClean="0">
                          <a:latin typeface="Cambria Math" charset="0"/>
                        </a:rPr>
                        <m:t>=</m:t>
                      </m:r>
                      <m:sSub>
                        <m:sSubPr>
                          <m:ctrlPr>
                            <a:rPr lang="en-US" sz="2000" i="1">
                              <a:latin typeface="Cambria Math" panose="02040503050406030204" pitchFamily="18" charset="0"/>
                            </a:rPr>
                          </m:ctrlPr>
                        </m:sSubPr>
                        <m:e>
                          <m:r>
                            <a:rPr lang="en-US" sz="2000" i="1">
                              <a:latin typeface="Cambria Math" charset="0"/>
                            </a:rPr>
                            <m:t>𝑞</m:t>
                          </m:r>
                        </m:e>
                        <m:sub>
                          <m:r>
                            <a:rPr lang="en-US" sz="2000" i="1">
                              <a:latin typeface="Cambria Math" charset="0"/>
                            </a:rPr>
                            <m:t>𝐴</m:t>
                          </m:r>
                          <m:r>
                            <a:rPr lang="is-IS" sz="2000" i="1">
                              <a:latin typeface="Cambria Math" charset="0"/>
                              <a:ea typeface="Cambria Math" charset="0"/>
                              <a:cs typeface="Cambria Math" charset="0"/>
                            </a:rPr>
                            <m:t>→</m:t>
                          </m:r>
                          <m:r>
                            <a:rPr lang="en-US" sz="2000" i="1">
                              <a:latin typeface="Cambria Math" charset="0"/>
                              <a:ea typeface="Cambria Math" charset="0"/>
                              <a:cs typeface="Cambria Math" charset="0"/>
                            </a:rPr>
                            <m:t>𝐵</m:t>
                          </m:r>
                        </m:sub>
                      </m:sSub>
                      <m:r>
                        <a:rPr lang="en-US" sz="2000" i="1" smtClean="0">
                          <a:latin typeface="Cambria Math" charset="0"/>
                          <a:ea typeface="Cambria Math" charset="0"/>
                          <a:cs typeface="Cambria Math" charset="0"/>
                        </a:rPr>
                        <m:t>∙</m:t>
                      </m:r>
                      <m:f>
                        <m:fPr>
                          <m:ctrlPr>
                            <a:rPr lang="en-US" sz="2000" b="0" i="1" smtClean="0">
                              <a:latin typeface="Cambria Math" panose="02040503050406030204" pitchFamily="18" charset="0"/>
                            </a:rPr>
                          </m:ctrlPr>
                        </m:fPr>
                        <m:num>
                          <m:r>
                            <a:rPr lang="en-US" sz="2000" b="0" i="1" smtClean="0">
                              <a:latin typeface="Cambria Math" charset="0"/>
                            </a:rPr>
                            <m:t>𝑓</m:t>
                          </m:r>
                          <m:d>
                            <m:dPr>
                              <m:ctrlPr>
                                <a:rPr lang="en-US" sz="2000" b="0" i="1" smtClean="0">
                                  <a:latin typeface="Cambria Math" panose="02040503050406030204" pitchFamily="18" charset="0"/>
                                </a:rPr>
                              </m:ctrlPr>
                            </m:dPr>
                            <m:e>
                              <m:r>
                                <a:rPr lang="en-US" sz="2000" b="0" i="1" smtClean="0">
                                  <a:latin typeface="Cambria Math" charset="0"/>
                                </a:rPr>
                                <m:t>𝐵</m:t>
                              </m:r>
                            </m:e>
                          </m:d>
                        </m:num>
                        <m:den>
                          <m:r>
                            <a:rPr lang="en-US" sz="2000" b="0" i="1" smtClean="0">
                              <a:latin typeface="Cambria Math" charset="0"/>
                            </a:rPr>
                            <m:t>𝑓</m:t>
                          </m:r>
                          <m:d>
                            <m:dPr>
                              <m:ctrlPr>
                                <a:rPr lang="en-US" sz="2000" b="0" i="1" smtClean="0">
                                  <a:latin typeface="Cambria Math" panose="02040503050406030204" pitchFamily="18" charset="0"/>
                                </a:rPr>
                              </m:ctrlPr>
                            </m:dPr>
                            <m:e>
                              <m:r>
                                <a:rPr lang="en-US" sz="2000" b="0" i="1" smtClean="0">
                                  <a:latin typeface="Cambria Math" charset="0"/>
                                </a:rPr>
                                <m:t>𝐴</m:t>
                              </m:r>
                            </m:e>
                          </m:d>
                        </m:den>
                      </m:f>
                    </m:oMath>
                  </m:oMathPara>
                </a14:m>
                <a:endParaRPr lang="en-US" sz="2000" b="0" dirty="0"/>
              </a:p>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r>
                            <m:rPr>
                              <m:sty m:val="p"/>
                            </m:rPr>
                            <a:rPr lang="en-US" sz="2000" b="0" i="0" smtClean="0">
                              <a:latin typeface="Cambria Math" charset="0"/>
                            </a:rPr>
                            <m:t>Pr</m:t>
                          </m:r>
                        </m:fName>
                        <m:e>
                          <m:d>
                            <m:dPr>
                              <m:ctrlPr>
                                <a:rPr lang="en-US" sz="2000" b="0" i="1" smtClean="0">
                                  <a:latin typeface="Cambria Math" panose="02040503050406030204" pitchFamily="18" charset="0"/>
                                </a:rPr>
                              </m:ctrlPr>
                            </m:dPr>
                            <m:e>
                              <m:r>
                                <m:rPr>
                                  <m:sty m:val="p"/>
                                </m:rPr>
                                <a:rPr lang="en-US" sz="2000" b="0" i="0" smtClean="0">
                                  <a:latin typeface="Cambria Math" charset="0"/>
                                </a:rPr>
                                <m:t>B</m:t>
                              </m:r>
                              <m:r>
                                <a:rPr lang="is-IS" sz="2000" b="0" i="0" smtClean="0">
                                  <a:latin typeface="Cambria Math" charset="0"/>
                                  <a:ea typeface="Cambria Math" charset="0"/>
                                  <a:cs typeface="Cambria Math" charset="0"/>
                                </a:rPr>
                                <m:t>→</m:t>
                              </m:r>
                              <m:r>
                                <m:rPr>
                                  <m:sty m:val="p"/>
                                </m:rPr>
                                <a:rPr lang="en-US" sz="2000" b="0" i="0" smtClean="0">
                                  <a:latin typeface="Cambria Math" charset="0"/>
                                  <a:ea typeface="Cambria Math" charset="0"/>
                                  <a:cs typeface="Cambria Math" charset="0"/>
                                </a:rPr>
                                <m:t>A</m:t>
                              </m:r>
                            </m:e>
                          </m:d>
                        </m:e>
                      </m:func>
                      <m:r>
                        <a:rPr lang="en-US" sz="2000" b="0" i="1" smtClean="0">
                          <a:latin typeface="Cambria Math" charset="0"/>
                          <a:ea typeface="Cambria Math" charset="0"/>
                          <a:cs typeface="Cambria Math" charset="0"/>
                        </a:rPr>
                        <m:t>=</m:t>
                      </m:r>
                      <m:sSub>
                        <m:sSubPr>
                          <m:ctrlPr>
                            <a:rPr lang="en-US" sz="2000" i="1">
                              <a:latin typeface="Cambria Math" panose="02040503050406030204" pitchFamily="18" charset="0"/>
                            </a:rPr>
                          </m:ctrlPr>
                        </m:sSubPr>
                        <m:e>
                          <m:r>
                            <a:rPr lang="en-US" sz="2000" i="1">
                              <a:latin typeface="Cambria Math" charset="0"/>
                            </a:rPr>
                            <m:t>𝑞</m:t>
                          </m:r>
                        </m:e>
                        <m:sub>
                          <m:r>
                            <a:rPr lang="en-US" sz="2000" b="0" i="1" smtClean="0">
                              <a:latin typeface="Cambria Math" charset="0"/>
                            </a:rPr>
                            <m:t>𝐵</m:t>
                          </m:r>
                          <m:r>
                            <a:rPr lang="is-IS" sz="2000" i="1">
                              <a:latin typeface="Cambria Math" charset="0"/>
                              <a:ea typeface="Cambria Math" charset="0"/>
                              <a:cs typeface="Cambria Math" charset="0"/>
                            </a:rPr>
                            <m:t>→</m:t>
                          </m:r>
                          <m:r>
                            <a:rPr lang="en-US" sz="2000" b="0" i="1" smtClean="0">
                              <a:latin typeface="Cambria Math" charset="0"/>
                              <a:ea typeface="Cambria Math" charset="0"/>
                              <a:cs typeface="Cambria Math" charset="0"/>
                            </a:rPr>
                            <m:t>𝐴</m:t>
                          </m:r>
                        </m:sub>
                      </m:sSub>
                      <m:r>
                        <a:rPr lang="en-US" sz="2000" i="1" smtClean="0">
                          <a:latin typeface="Cambria Math" charset="0"/>
                          <a:ea typeface="Cambria Math" charset="0"/>
                          <a:cs typeface="Cambria Math" charset="0"/>
                        </a:rPr>
                        <m:t>∙</m:t>
                      </m:r>
                      <m:r>
                        <a:rPr lang="en-US" sz="2000" b="0" i="1" smtClean="0">
                          <a:latin typeface="Cambria Math" charset="0"/>
                          <a:ea typeface="Cambria Math" charset="0"/>
                          <a:cs typeface="Cambria Math" charset="0"/>
                        </a:rPr>
                        <m:t>1</m:t>
                      </m:r>
                    </m:oMath>
                  </m:oMathPara>
                </a14:m>
                <a:endParaRPr lang="en-US" sz="2000" b="0" dirty="0">
                  <a:ea typeface="Cambria Math" charset="0"/>
                  <a:cs typeface="Cambria Math" charset="0"/>
                </a:endParaRPr>
              </a:p>
              <a:p>
                <a:endParaRPr lang="en-US" sz="2000" b="0" i="1" dirty="0">
                  <a:latin typeface="Cambria Math" charset="0"/>
                </a:endParaRPr>
              </a:p>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charset="0"/>
                            </a:rPr>
                            <m:t>𝑞</m:t>
                          </m:r>
                        </m:e>
                        <m:sub>
                          <m:r>
                            <a:rPr lang="en-US" sz="2000" i="1">
                              <a:latin typeface="Cambria Math" charset="0"/>
                            </a:rPr>
                            <m:t>𝐴</m:t>
                          </m:r>
                          <m:r>
                            <a:rPr lang="is-IS" sz="2000" i="1">
                              <a:latin typeface="Cambria Math" charset="0"/>
                              <a:ea typeface="Cambria Math" charset="0"/>
                              <a:cs typeface="Cambria Math" charset="0"/>
                            </a:rPr>
                            <m:t>→</m:t>
                          </m:r>
                          <m:r>
                            <a:rPr lang="en-US" sz="2000" i="1">
                              <a:latin typeface="Cambria Math" charset="0"/>
                              <a:ea typeface="Cambria Math" charset="0"/>
                              <a:cs typeface="Cambria Math" charset="0"/>
                            </a:rPr>
                            <m:t>𝐵</m:t>
                          </m:r>
                        </m:sub>
                      </m:sSub>
                      <m:r>
                        <a:rPr lang="en-US" sz="2000" b="0" i="1" smtClean="0">
                          <a:latin typeface="Cambria Math" charset="0"/>
                        </a:rPr>
                        <m:t>=</m:t>
                      </m:r>
                      <m:sSub>
                        <m:sSubPr>
                          <m:ctrlPr>
                            <a:rPr lang="en-US" sz="2000" b="0" i="1" smtClean="0">
                              <a:latin typeface="Cambria Math" panose="02040503050406030204" pitchFamily="18" charset="0"/>
                            </a:rPr>
                          </m:ctrlPr>
                        </m:sSubPr>
                        <m:e>
                          <m:r>
                            <a:rPr lang="en-US" sz="2000" b="0" i="1" smtClean="0">
                              <a:latin typeface="Cambria Math" charset="0"/>
                            </a:rPr>
                            <m:t>𝑞</m:t>
                          </m:r>
                        </m:e>
                        <m:sub>
                          <m:r>
                            <a:rPr lang="en-US" sz="2000" b="0" i="1" smtClean="0">
                              <a:latin typeface="Cambria Math" charset="0"/>
                            </a:rPr>
                            <m:t>𝐵</m:t>
                          </m:r>
                          <m:r>
                            <a:rPr lang="is-IS" sz="2000" i="1">
                              <a:latin typeface="Cambria Math" charset="0"/>
                              <a:ea typeface="Cambria Math" charset="0"/>
                              <a:cs typeface="Cambria Math" charset="0"/>
                            </a:rPr>
                            <m:t>→</m:t>
                          </m:r>
                          <m:r>
                            <a:rPr lang="en-US" sz="2000" b="0" i="1" smtClean="0">
                              <a:latin typeface="Cambria Math" charset="0"/>
                              <a:ea typeface="Cambria Math" charset="0"/>
                              <a:cs typeface="Cambria Math" charset="0"/>
                            </a:rPr>
                            <m:t>𝐴</m:t>
                          </m:r>
                        </m:sub>
                      </m:sSub>
                      <m:r>
                        <a:rPr lang="en-US" sz="2000" b="0" i="1" smtClean="0">
                          <a:latin typeface="Cambria Math" panose="02040503050406030204" pitchFamily="18" charset="0"/>
                          <a:ea typeface="Cambria Math" charset="0"/>
                          <a:cs typeface="Cambria Math" charset="0"/>
                        </a:rPr>
                        <m:t>=</m:t>
                      </m:r>
                      <m:r>
                        <a:rPr lang="en-US" sz="2000" b="0" i="1" smtClean="0">
                          <a:latin typeface="Cambria Math" panose="02040503050406030204" pitchFamily="18" charset="0"/>
                          <a:ea typeface="Cambria Math" charset="0"/>
                          <a:cs typeface="Cambria Math" charset="0"/>
                        </a:rPr>
                        <m:t>𝑞</m:t>
                      </m:r>
                    </m:oMath>
                  </m:oMathPara>
                </a14:m>
                <a:endParaRPr lang="en-US" sz="2000" b="0" dirty="0"/>
              </a:p>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r>
                            <m:rPr>
                              <m:sty m:val="p"/>
                            </m:rPr>
                            <a:rPr lang="en-US" sz="2000" b="0" i="0" smtClean="0">
                              <a:latin typeface="Cambria Math" charset="0"/>
                            </a:rPr>
                            <m:t>Pr</m:t>
                          </m:r>
                        </m:fName>
                        <m:e>
                          <m:d>
                            <m:dPr>
                              <m:ctrlPr>
                                <a:rPr lang="en-US" sz="2000" b="0" i="1" smtClean="0">
                                  <a:latin typeface="Cambria Math" panose="02040503050406030204" pitchFamily="18" charset="0"/>
                                </a:rPr>
                              </m:ctrlPr>
                            </m:dPr>
                            <m:e>
                              <m:r>
                                <a:rPr lang="en-US" sz="2000" b="0" i="1" smtClean="0">
                                  <a:latin typeface="Cambria Math" charset="0"/>
                                </a:rPr>
                                <m:t>𝐴</m:t>
                              </m:r>
                              <m:r>
                                <a:rPr lang="is-IS" sz="2000" b="0" i="1" smtClean="0">
                                  <a:latin typeface="Cambria Math" charset="0"/>
                                  <a:ea typeface="Cambria Math" charset="0"/>
                                  <a:cs typeface="Cambria Math" charset="0"/>
                                </a:rPr>
                                <m:t>→</m:t>
                              </m:r>
                              <m:r>
                                <a:rPr lang="en-US" sz="2000" b="0" i="1" smtClean="0">
                                  <a:latin typeface="Cambria Math" charset="0"/>
                                </a:rPr>
                                <m:t>𝐵</m:t>
                              </m:r>
                            </m:e>
                          </m:d>
                        </m:e>
                      </m:func>
                      <m:r>
                        <a:rPr lang="en-US" sz="2000" b="0" i="1" smtClean="0">
                          <a:latin typeface="Cambria Math" panose="02040503050406030204" pitchFamily="18" charset="0"/>
                          <a:ea typeface="Cambria Math" charset="0"/>
                          <a:cs typeface="Cambria Math" charset="0"/>
                        </a:rPr>
                        <m:t>=</m:t>
                      </m:r>
                      <m:r>
                        <a:rPr lang="en-US" sz="2000" b="0" i="1" smtClean="0">
                          <a:latin typeface="Cambria Math" panose="02040503050406030204" pitchFamily="18" charset="0"/>
                          <a:ea typeface="Cambria Math" charset="0"/>
                          <a:cs typeface="Cambria Math" charset="0"/>
                        </a:rPr>
                        <m:t>𝑞</m:t>
                      </m:r>
                      <m:f>
                        <m:fPr>
                          <m:ctrlPr>
                            <a:rPr lang="en-US" sz="2000" b="0" i="1" smtClean="0">
                              <a:latin typeface="Cambria Math" panose="02040503050406030204" pitchFamily="18" charset="0"/>
                            </a:rPr>
                          </m:ctrlPr>
                        </m:fPr>
                        <m:num>
                          <m:r>
                            <a:rPr lang="en-US" sz="2000" b="0" i="1" smtClean="0">
                              <a:latin typeface="Cambria Math" charset="0"/>
                            </a:rPr>
                            <m:t>𝑓</m:t>
                          </m:r>
                          <m:d>
                            <m:dPr>
                              <m:ctrlPr>
                                <a:rPr lang="en-US" sz="2000" b="0" i="1" smtClean="0">
                                  <a:latin typeface="Cambria Math" panose="02040503050406030204" pitchFamily="18" charset="0"/>
                                </a:rPr>
                              </m:ctrlPr>
                            </m:dPr>
                            <m:e>
                              <m:r>
                                <a:rPr lang="en-US" sz="2000" b="0" i="1" smtClean="0">
                                  <a:latin typeface="Cambria Math" charset="0"/>
                                </a:rPr>
                                <m:t>𝐵</m:t>
                              </m:r>
                            </m:e>
                          </m:d>
                        </m:num>
                        <m:den>
                          <m:r>
                            <a:rPr lang="en-US" sz="2000" b="0" i="1" smtClean="0">
                              <a:latin typeface="Cambria Math" charset="0"/>
                            </a:rPr>
                            <m:t>𝑓</m:t>
                          </m:r>
                          <m:d>
                            <m:dPr>
                              <m:ctrlPr>
                                <a:rPr lang="en-US" sz="2000" b="0" i="1" smtClean="0">
                                  <a:latin typeface="Cambria Math" panose="02040503050406030204" pitchFamily="18" charset="0"/>
                                </a:rPr>
                              </m:ctrlPr>
                            </m:dPr>
                            <m:e>
                              <m:r>
                                <a:rPr lang="en-US" sz="2000" b="0" i="1" smtClean="0">
                                  <a:latin typeface="Cambria Math" charset="0"/>
                                </a:rPr>
                                <m:t>𝐴</m:t>
                              </m:r>
                            </m:e>
                          </m:d>
                        </m:den>
                      </m:f>
                    </m:oMath>
                  </m:oMathPara>
                </a14:m>
                <a:endParaRPr lang="en-US" sz="2000" b="0" dirty="0"/>
              </a:p>
              <a:p>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r>
                            <m:rPr>
                              <m:sty m:val="p"/>
                            </m:rPr>
                            <a:rPr lang="en-US" sz="2000">
                              <a:latin typeface="Cambria Math" charset="0"/>
                            </a:rPr>
                            <m:t>Pr</m:t>
                          </m:r>
                        </m:fName>
                        <m:e>
                          <m:d>
                            <m:dPr>
                              <m:ctrlPr>
                                <a:rPr lang="en-US" sz="2000" i="1">
                                  <a:latin typeface="Cambria Math" panose="02040503050406030204" pitchFamily="18" charset="0"/>
                                </a:rPr>
                              </m:ctrlPr>
                            </m:dPr>
                            <m:e>
                              <m:r>
                                <a:rPr lang="en-US" sz="2000" b="0" i="1" smtClean="0">
                                  <a:latin typeface="Cambria Math" charset="0"/>
                                </a:rPr>
                                <m:t>𝐵</m:t>
                              </m:r>
                              <m:r>
                                <a:rPr lang="is-IS" sz="2000" i="1">
                                  <a:latin typeface="Cambria Math" charset="0"/>
                                  <a:ea typeface="Cambria Math" charset="0"/>
                                  <a:cs typeface="Cambria Math" charset="0"/>
                                </a:rPr>
                                <m:t>→</m:t>
                              </m:r>
                              <m:r>
                                <a:rPr lang="en-US" sz="2000" b="0" i="1" smtClean="0">
                                  <a:latin typeface="Cambria Math" charset="0"/>
                                </a:rPr>
                                <m:t>𝐴</m:t>
                              </m:r>
                            </m:e>
                          </m:d>
                        </m:e>
                      </m:func>
                      <m:r>
                        <a:rPr lang="en-US" sz="2000" b="0" i="1" smtClean="0">
                          <a:latin typeface="Cambria Math" panose="02040503050406030204" pitchFamily="18" charset="0"/>
                          <a:ea typeface="Cambria Math" charset="0"/>
                          <a:cs typeface="Cambria Math" charset="0"/>
                        </a:rPr>
                        <m:t>=</m:t>
                      </m:r>
                      <m:r>
                        <a:rPr lang="en-US" sz="2000" b="0" i="1" smtClean="0">
                          <a:latin typeface="Cambria Math" panose="02040503050406030204" pitchFamily="18" charset="0"/>
                          <a:ea typeface="Cambria Math" charset="0"/>
                          <a:cs typeface="Cambria Math" charset="0"/>
                        </a:rPr>
                        <m:t>𝑞</m:t>
                      </m:r>
                    </m:oMath>
                  </m:oMathPara>
                </a14:m>
                <a:endParaRPr lang="en-GB" sz="2000" dirty="0"/>
              </a:p>
            </p:txBody>
          </p:sp>
        </mc:Choice>
        <mc:Fallback xmlns="">
          <p:sp>
            <p:nvSpPr>
              <p:cNvPr id="31" name="TextBox 30"/>
              <p:cNvSpPr txBox="1">
                <a:spLocks noRot="1" noChangeAspect="1" noMove="1" noResize="1" noEditPoints="1" noAdjustHandles="1" noChangeArrowheads="1" noChangeShapeType="1" noTextEdit="1"/>
              </p:cNvSpPr>
              <p:nvPr/>
            </p:nvSpPr>
            <p:spPr>
              <a:xfrm>
                <a:off x="249387" y="3719511"/>
                <a:ext cx="3950080" cy="2933752"/>
              </a:xfrm>
              <a:prstGeom prst="rect">
                <a:avLst/>
              </a:prstGeom>
              <a:blipFill>
                <a:blip r:embed="rId2"/>
                <a:stretch>
                  <a:fillRect l="-1603" t="-862"/>
                </a:stretch>
              </a:blipFill>
            </p:spPr>
            <p:txBody>
              <a:bodyPr/>
              <a:lstStyle/>
              <a:p>
                <a:r>
                  <a:rPr lang="en-US">
                    <a:noFill/>
                  </a:rPr>
                  <a:t> </a:t>
                </a:r>
              </a:p>
            </p:txBody>
          </p:sp>
        </mc:Fallback>
      </mc:AlternateContent>
      <p:sp>
        <p:nvSpPr>
          <p:cNvPr id="32" name="TextBox 31"/>
          <p:cNvSpPr txBox="1"/>
          <p:nvPr/>
        </p:nvSpPr>
        <p:spPr>
          <a:xfrm>
            <a:off x="3181157" y="1766803"/>
            <a:ext cx="1168400" cy="461665"/>
          </a:xfrm>
          <a:prstGeom prst="rect">
            <a:avLst/>
          </a:prstGeom>
          <a:solidFill>
            <a:schemeClr val="bg1"/>
          </a:solidFill>
        </p:spPr>
        <p:txBody>
          <a:bodyPr wrap="square" rtlCol="0">
            <a:spAutoFit/>
          </a:bodyPr>
          <a:lstStyle/>
          <a:p>
            <a:r>
              <a:rPr lang="en-GB" sz="2400" dirty="0"/>
              <a:t>f(B)</a:t>
            </a:r>
          </a:p>
        </p:txBody>
      </p:sp>
      <p:cxnSp>
        <p:nvCxnSpPr>
          <p:cNvPr id="35" name="Straight Arrow Connector 34"/>
          <p:cNvCxnSpPr/>
          <p:nvPr/>
        </p:nvCxnSpPr>
        <p:spPr>
          <a:xfrm>
            <a:off x="708870" y="110067"/>
            <a:ext cx="0" cy="2841907"/>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49386" y="1386097"/>
            <a:ext cx="687395" cy="461665"/>
          </a:xfrm>
          <a:prstGeom prst="rect">
            <a:avLst/>
          </a:prstGeom>
          <a:solidFill>
            <a:schemeClr val="bg1"/>
          </a:solidFill>
        </p:spPr>
        <p:txBody>
          <a:bodyPr wrap="square" rtlCol="0">
            <a:spAutoFit/>
          </a:bodyPr>
          <a:lstStyle/>
          <a:p>
            <a:r>
              <a:rPr lang="en-GB" sz="2400" dirty="0"/>
              <a:t>f(A)</a:t>
            </a:r>
          </a:p>
        </p:txBody>
      </p:sp>
      <mc:AlternateContent xmlns:mc="http://schemas.openxmlformats.org/markup-compatibility/2006" xmlns:a14="http://schemas.microsoft.com/office/drawing/2010/main">
        <mc:Choice Requires="a14">
          <p:sp>
            <p:nvSpPr>
              <p:cNvPr id="43" name="TextBox 42"/>
              <p:cNvSpPr txBox="1"/>
              <p:nvPr/>
            </p:nvSpPr>
            <p:spPr>
              <a:xfrm>
                <a:off x="4557796" y="0"/>
                <a:ext cx="4453467" cy="6901120"/>
              </a:xfrm>
              <a:prstGeom prst="rect">
                <a:avLst/>
              </a:prstGeom>
              <a:noFill/>
            </p:spPr>
            <p:txBody>
              <a:bodyPr wrap="square" rtlCol="0">
                <a:spAutoFit/>
              </a:bodyPr>
              <a:lstStyle/>
              <a:p>
                <a:r>
                  <a:rPr lang="en-GB" sz="2000" dirty="0">
                    <a:sym typeface="Wingdings"/>
                  </a:rPr>
                  <a:t>Net movement from A  B</a:t>
                </a:r>
              </a:p>
              <a:p>
                <a:pPr/>
                <a14:m>
                  <m:oMathPara xmlns:m="http://schemas.openxmlformats.org/officeDocument/2006/math">
                    <m:oMathParaPr>
                      <m:jc m:val="centerGroup"/>
                    </m:oMathParaPr>
                    <m:oMath xmlns:m="http://schemas.openxmlformats.org/officeDocument/2006/math">
                      <m:sSub>
                        <m:sSubPr>
                          <m:ctrlPr>
                            <a:rPr lang="en-US" sz="2000" b="0" i="1" smtClean="0">
                              <a:solidFill>
                                <a:srgbClr val="FF0000"/>
                              </a:solidFill>
                              <a:latin typeface="Cambria Math" panose="02040503050406030204" pitchFamily="18" charset="0"/>
                              <a:sym typeface="Wingdings"/>
                            </a:rPr>
                          </m:ctrlPr>
                        </m:sSubPr>
                        <m:e>
                          <m:r>
                            <a:rPr lang="en-US" sz="2000" b="0" i="1" smtClean="0">
                              <a:solidFill>
                                <a:srgbClr val="FF0000"/>
                              </a:solidFill>
                              <a:latin typeface="Cambria Math" charset="0"/>
                              <a:sym typeface="Wingdings"/>
                            </a:rPr>
                            <m:t>𝑛</m:t>
                          </m:r>
                        </m:e>
                        <m:sub>
                          <m:r>
                            <a:rPr lang="en-US" sz="2000" b="0" i="1" smtClean="0">
                              <a:solidFill>
                                <a:srgbClr val="FF0000"/>
                              </a:solidFill>
                              <a:latin typeface="Cambria Math" charset="0"/>
                              <a:sym typeface="Wingdings"/>
                            </a:rPr>
                            <m:t>𝐴</m:t>
                          </m:r>
                        </m:sub>
                      </m:sSub>
                      <m:func>
                        <m:funcPr>
                          <m:ctrlPr>
                            <a:rPr lang="en-US" sz="2000" i="1">
                              <a:solidFill>
                                <a:srgbClr val="FF0000"/>
                              </a:solidFill>
                              <a:latin typeface="Cambria Math" panose="02040503050406030204" pitchFamily="18" charset="0"/>
                            </a:rPr>
                          </m:ctrlPr>
                        </m:funcPr>
                        <m:fName>
                          <m:r>
                            <m:rPr>
                              <m:sty m:val="p"/>
                            </m:rPr>
                            <a:rPr lang="en-US" sz="2000">
                              <a:solidFill>
                                <a:srgbClr val="FF0000"/>
                              </a:solidFill>
                              <a:latin typeface="Cambria Math" charset="0"/>
                            </a:rPr>
                            <m:t>Pr</m:t>
                          </m:r>
                        </m:fName>
                        <m:e>
                          <m:d>
                            <m:dPr>
                              <m:ctrlPr>
                                <a:rPr lang="en-US" sz="2000" i="1">
                                  <a:solidFill>
                                    <a:srgbClr val="FF0000"/>
                                  </a:solidFill>
                                  <a:latin typeface="Cambria Math" panose="02040503050406030204" pitchFamily="18" charset="0"/>
                                </a:rPr>
                              </m:ctrlPr>
                            </m:dPr>
                            <m:e>
                              <m:r>
                                <m:rPr>
                                  <m:sty m:val="p"/>
                                </m:rPr>
                                <a:rPr lang="en-US" sz="2000">
                                  <a:solidFill>
                                    <a:srgbClr val="FF0000"/>
                                  </a:solidFill>
                                  <a:latin typeface="Cambria Math" charset="0"/>
                                </a:rPr>
                                <m:t>A</m:t>
                              </m:r>
                              <m:r>
                                <a:rPr lang="is-IS" sz="2000" i="1">
                                  <a:solidFill>
                                    <a:srgbClr val="FF0000"/>
                                  </a:solidFill>
                                  <a:latin typeface="Cambria Math" charset="0"/>
                                  <a:ea typeface="Cambria Math" charset="0"/>
                                  <a:cs typeface="Cambria Math" charset="0"/>
                                </a:rPr>
                                <m:t>→</m:t>
                              </m:r>
                              <m:r>
                                <m:rPr>
                                  <m:sty m:val="p"/>
                                </m:rPr>
                                <a:rPr lang="en-US" sz="2000">
                                  <a:solidFill>
                                    <a:srgbClr val="FF0000"/>
                                  </a:solidFill>
                                  <a:latin typeface="Cambria Math" charset="0"/>
                                </a:rPr>
                                <m:t>B</m:t>
                              </m:r>
                            </m:e>
                          </m:d>
                          <m:r>
                            <a:rPr lang="en-US" sz="2000" b="0" i="1" smtClean="0">
                              <a:solidFill>
                                <a:srgbClr val="FF0000"/>
                              </a:solidFill>
                              <a:latin typeface="Cambria Math" charset="0"/>
                            </a:rPr>
                            <m:t>−</m:t>
                          </m: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charset="0"/>
                                </a:rPr>
                                <m:t>𝑛</m:t>
                              </m:r>
                            </m:e>
                            <m:sub>
                              <m:r>
                                <a:rPr lang="en-US" sz="2000" b="0" i="1" smtClean="0">
                                  <a:solidFill>
                                    <a:srgbClr val="FF0000"/>
                                  </a:solidFill>
                                  <a:latin typeface="Cambria Math" charset="0"/>
                                </a:rPr>
                                <m:t>𝐵</m:t>
                              </m:r>
                            </m:sub>
                          </m:sSub>
                          <m:func>
                            <m:funcPr>
                              <m:ctrlPr>
                                <a:rPr lang="en-US" sz="2000" i="1">
                                  <a:solidFill>
                                    <a:srgbClr val="FF0000"/>
                                  </a:solidFill>
                                  <a:latin typeface="Cambria Math" panose="02040503050406030204" pitchFamily="18" charset="0"/>
                                </a:rPr>
                              </m:ctrlPr>
                            </m:funcPr>
                            <m:fName>
                              <m:r>
                                <m:rPr>
                                  <m:sty m:val="p"/>
                                </m:rPr>
                                <a:rPr lang="en-US" sz="2000">
                                  <a:solidFill>
                                    <a:srgbClr val="FF0000"/>
                                  </a:solidFill>
                                  <a:latin typeface="Cambria Math" charset="0"/>
                                </a:rPr>
                                <m:t>Pr</m:t>
                              </m:r>
                            </m:fName>
                            <m:e>
                              <m:d>
                                <m:dPr>
                                  <m:ctrlPr>
                                    <a:rPr lang="en-US" sz="2000" i="1">
                                      <a:solidFill>
                                        <a:srgbClr val="FF0000"/>
                                      </a:solidFill>
                                      <a:latin typeface="Cambria Math" panose="02040503050406030204" pitchFamily="18" charset="0"/>
                                    </a:rPr>
                                  </m:ctrlPr>
                                </m:dPr>
                                <m:e>
                                  <m:r>
                                    <m:rPr>
                                      <m:sty m:val="p"/>
                                    </m:rPr>
                                    <a:rPr lang="en-US" sz="2000" b="0" i="0" smtClean="0">
                                      <a:solidFill>
                                        <a:srgbClr val="FF0000"/>
                                      </a:solidFill>
                                      <a:latin typeface="Cambria Math" charset="0"/>
                                    </a:rPr>
                                    <m:t>B</m:t>
                                  </m:r>
                                  <m:r>
                                    <a:rPr lang="is-IS" sz="2000" i="1">
                                      <a:solidFill>
                                        <a:srgbClr val="FF0000"/>
                                      </a:solidFill>
                                      <a:latin typeface="Cambria Math" charset="0"/>
                                      <a:ea typeface="Cambria Math" charset="0"/>
                                      <a:cs typeface="Cambria Math" charset="0"/>
                                    </a:rPr>
                                    <m:t>→</m:t>
                                  </m:r>
                                  <m:r>
                                    <m:rPr>
                                      <m:sty m:val="p"/>
                                    </m:rPr>
                                    <a:rPr lang="en-US" sz="2000" b="0" i="0" smtClean="0">
                                      <a:solidFill>
                                        <a:srgbClr val="FF0000"/>
                                      </a:solidFill>
                                      <a:latin typeface="Cambria Math" charset="0"/>
                                    </a:rPr>
                                    <m:t>A</m:t>
                                  </m:r>
                                </m:e>
                              </m:d>
                            </m:e>
                          </m:func>
                        </m:e>
                      </m:func>
                    </m:oMath>
                  </m:oMathPara>
                </a14:m>
                <a:endParaRPr lang="en-GB" sz="2000" baseline="-25000" dirty="0">
                  <a:solidFill>
                    <a:schemeClr val="accent2"/>
                  </a:solidFill>
                  <a:sym typeface="Wingdings"/>
                </a:endParaRPr>
              </a:p>
              <a:p>
                <a:pPr/>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panose="02040503050406030204" pitchFamily="18" charset="0"/>
                          <a:sym typeface="Wingdings"/>
                        </a:rPr>
                        <m:t>=</m:t>
                      </m:r>
                      <m:r>
                        <a:rPr lang="en-US" sz="2000" b="0" i="1" smtClean="0">
                          <a:solidFill>
                            <a:srgbClr val="FF0000"/>
                          </a:solidFill>
                          <a:latin typeface="Cambria Math" panose="02040503050406030204" pitchFamily="18" charset="0"/>
                          <a:sym typeface="Wingdings"/>
                        </a:rPr>
                        <m:t>𝑞</m:t>
                      </m:r>
                      <m:r>
                        <a:rPr lang="en-US" sz="2000" b="0" i="1" smtClean="0">
                          <a:solidFill>
                            <a:srgbClr val="FF0000"/>
                          </a:solidFill>
                          <a:latin typeface="Cambria Math" panose="02040503050406030204" pitchFamily="18" charset="0"/>
                          <a:sym typeface="Wingdings"/>
                        </a:rPr>
                        <m:t>(</m:t>
                      </m:r>
                      <m:sSub>
                        <m:sSubPr>
                          <m:ctrlPr>
                            <a:rPr lang="en-US" sz="2000" i="1">
                              <a:solidFill>
                                <a:srgbClr val="FF0000"/>
                              </a:solidFill>
                              <a:latin typeface="Cambria Math" panose="02040503050406030204" pitchFamily="18" charset="0"/>
                              <a:sym typeface="Wingdings"/>
                            </a:rPr>
                          </m:ctrlPr>
                        </m:sSubPr>
                        <m:e>
                          <m:r>
                            <a:rPr lang="en-US" sz="2000" i="1">
                              <a:solidFill>
                                <a:srgbClr val="FF0000"/>
                              </a:solidFill>
                              <a:latin typeface="Cambria Math" charset="0"/>
                              <a:sym typeface="Wingdings"/>
                            </a:rPr>
                            <m:t>𝑛</m:t>
                          </m:r>
                        </m:e>
                        <m:sub>
                          <m:r>
                            <a:rPr lang="en-US" sz="2000" i="1">
                              <a:solidFill>
                                <a:srgbClr val="FF0000"/>
                              </a:solidFill>
                              <a:latin typeface="Cambria Math" charset="0"/>
                              <a:sym typeface="Wingdings"/>
                            </a:rPr>
                            <m:t>𝐴</m:t>
                          </m:r>
                        </m:sub>
                      </m:sSub>
                      <m:f>
                        <m:fPr>
                          <m:ctrlPr>
                            <a:rPr lang="en-US" sz="2000" i="1">
                              <a:solidFill>
                                <a:srgbClr val="FF0000"/>
                              </a:solidFill>
                              <a:latin typeface="Cambria Math" panose="02040503050406030204" pitchFamily="18" charset="0"/>
                              <a:sym typeface="Wingdings"/>
                            </a:rPr>
                          </m:ctrlPr>
                        </m:fPr>
                        <m:num>
                          <m:r>
                            <a:rPr lang="en-US" sz="2000" i="1">
                              <a:solidFill>
                                <a:srgbClr val="FF0000"/>
                              </a:solidFill>
                              <a:latin typeface="Cambria Math" panose="02040503050406030204" pitchFamily="18" charset="0"/>
                              <a:sym typeface="Wingdings"/>
                            </a:rPr>
                            <m:t>𝑓</m:t>
                          </m:r>
                          <m:d>
                            <m:dPr>
                              <m:ctrlPr>
                                <a:rPr lang="en-US" sz="2000" i="1">
                                  <a:solidFill>
                                    <a:srgbClr val="FF0000"/>
                                  </a:solidFill>
                                  <a:latin typeface="Cambria Math" panose="02040503050406030204" pitchFamily="18" charset="0"/>
                                  <a:sym typeface="Wingdings"/>
                                </a:rPr>
                              </m:ctrlPr>
                            </m:dPr>
                            <m:e>
                              <m:r>
                                <a:rPr lang="en-US" sz="2000" i="1">
                                  <a:solidFill>
                                    <a:srgbClr val="FF0000"/>
                                  </a:solidFill>
                                  <a:latin typeface="Cambria Math" panose="02040503050406030204" pitchFamily="18" charset="0"/>
                                  <a:sym typeface="Wingdings"/>
                                </a:rPr>
                                <m:t>𝐵</m:t>
                              </m:r>
                            </m:e>
                          </m:d>
                        </m:num>
                        <m:den>
                          <m:r>
                            <a:rPr lang="en-US" sz="2000" i="1">
                              <a:solidFill>
                                <a:srgbClr val="FF0000"/>
                              </a:solidFill>
                              <a:latin typeface="Cambria Math" panose="02040503050406030204" pitchFamily="18" charset="0"/>
                              <a:sym typeface="Wingdings"/>
                            </a:rPr>
                            <m:t>𝑓</m:t>
                          </m:r>
                          <m:d>
                            <m:dPr>
                              <m:ctrlPr>
                                <a:rPr lang="en-US" sz="2000" i="1">
                                  <a:solidFill>
                                    <a:srgbClr val="FF0000"/>
                                  </a:solidFill>
                                  <a:latin typeface="Cambria Math" panose="02040503050406030204" pitchFamily="18" charset="0"/>
                                  <a:sym typeface="Wingdings"/>
                                </a:rPr>
                              </m:ctrlPr>
                            </m:dPr>
                            <m:e>
                              <m:r>
                                <a:rPr lang="en-US" sz="2000" i="1">
                                  <a:solidFill>
                                    <a:srgbClr val="FF0000"/>
                                  </a:solidFill>
                                  <a:latin typeface="Cambria Math" panose="02040503050406030204" pitchFamily="18" charset="0"/>
                                  <a:sym typeface="Wingdings"/>
                                </a:rPr>
                                <m:t>𝐴</m:t>
                              </m:r>
                            </m:e>
                          </m:d>
                        </m:den>
                      </m:f>
                      <m:r>
                        <a:rPr lang="en-US" sz="2000" i="1">
                          <a:solidFill>
                            <a:srgbClr val="FF0000"/>
                          </a:solidFill>
                          <a:latin typeface="Cambria Math" panose="02040503050406030204" pitchFamily="18" charset="0"/>
                          <a:sym typeface="Wingdings"/>
                        </a:rPr>
                        <m:t>−</m:t>
                      </m:r>
                      <m:sSub>
                        <m:sSubPr>
                          <m:ctrlPr>
                            <a:rPr lang="en-US" sz="2000" i="1">
                              <a:solidFill>
                                <a:srgbClr val="FF0000"/>
                              </a:solidFill>
                              <a:latin typeface="Cambria Math" panose="02040503050406030204" pitchFamily="18" charset="0"/>
                              <a:sym typeface="Wingdings"/>
                            </a:rPr>
                          </m:ctrlPr>
                        </m:sSubPr>
                        <m:e>
                          <m:r>
                            <a:rPr lang="en-US" sz="2000" i="1">
                              <a:solidFill>
                                <a:srgbClr val="FF0000"/>
                              </a:solidFill>
                              <a:latin typeface="Cambria Math" panose="02040503050406030204" pitchFamily="18" charset="0"/>
                              <a:sym typeface="Wingdings"/>
                            </a:rPr>
                            <m:t>𝑛</m:t>
                          </m:r>
                        </m:e>
                        <m:sub>
                          <m:r>
                            <a:rPr lang="en-US" sz="2000" i="1">
                              <a:solidFill>
                                <a:srgbClr val="FF0000"/>
                              </a:solidFill>
                              <a:latin typeface="Cambria Math" panose="02040503050406030204" pitchFamily="18" charset="0"/>
                              <a:sym typeface="Wingdings"/>
                            </a:rPr>
                            <m:t>𝐵</m:t>
                          </m:r>
                        </m:sub>
                      </m:sSub>
                      <m:r>
                        <a:rPr lang="en-US" sz="2000" b="0" i="1" smtClean="0">
                          <a:solidFill>
                            <a:srgbClr val="FF0000"/>
                          </a:solidFill>
                          <a:latin typeface="Cambria Math" panose="02040503050406030204" pitchFamily="18" charset="0"/>
                          <a:sym typeface="Wingdings"/>
                        </a:rPr>
                        <m:t>)</m:t>
                      </m:r>
                    </m:oMath>
                  </m:oMathPara>
                </a14:m>
                <a:endParaRPr lang="en-GB" sz="2000" baseline="-25000" dirty="0">
                  <a:solidFill>
                    <a:schemeClr val="accent2"/>
                  </a:solidFill>
                  <a:sym typeface="Wingdings"/>
                </a:endParaRPr>
              </a:p>
              <a:p>
                <a:endParaRPr lang="en-GB" sz="2000" dirty="0">
                  <a:sym typeface="Wingdings"/>
                </a:endParaRPr>
              </a:p>
              <a:p>
                <a:r>
                  <a:rPr lang="en-GB" sz="2000" dirty="0"/>
                  <a:t>there will be flow A</a:t>
                </a:r>
                <a:r>
                  <a:rPr lang="en-GB" sz="2000" dirty="0">
                    <a:sym typeface="Wingdings"/>
                  </a:rPr>
                  <a:t>B if:</a:t>
                </a:r>
              </a:p>
              <a:p>
                <a:pPr/>
                <a14:m>
                  <m:oMathPara xmlns:m="http://schemas.openxmlformats.org/officeDocument/2006/math">
                    <m:oMathParaPr>
                      <m:jc m:val="centerGroup"/>
                    </m:oMathParaPr>
                    <m:oMath xmlns:m="http://schemas.openxmlformats.org/officeDocument/2006/math">
                      <m:sSub>
                        <m:sSubPr>
                          <m:ctrlPr>
                            <a:rPr lang="en-US" sz="2000" i="1">
                              <a:solidFill>
                                <a:srgbClr val="FF0000"/>
                              </a:solidFill>
                              <a:latin typeface="Cambria Math" panose="02040503050406030204" pitchFamily="18" charset="0"/>
                              <a:sym typeface="Wingdings"/>
                            </a:rPr>
                          </m:ctrlPr>
                        </m:sSubPr>
                        <m:e>
                          <m:r>
                            <a:rPr lang="en-US" sz="2000" i="1">
                              <a:solidFill>
                                <a:srgbClr val="FF0000"/>
                              </a:solidFill>
                              <a:latin typeface="Cambria Math" charset="0"/>
                              <a:sym typeface="Wingdings"/>
                            </a:rPr>
                            <m:t>𝑛</m:t>
                          </m:r>
                        </m:e>
                        <m:sub>
                          <m:r>
                            <a:rPr lang="en-US" sz="2000" i="1">
                              <a:solidFill>
                                <a:srgbClr val="FF0000"/>
                              </a:solidFill>
                              <a:latin typeface="Cambria Math" charset="0"/>
                              <a:sym typeface="Wingdings"/>
                            </a:rPr>
                            <m:t>𝐴</m:t>
                          </m:r>
                        </m:sub>
                      </m:sSub>
                      <m:f>
                        <m:fPr>
                          <m:ctrlPr>
                            <a:rPr lang="en-US" sz="2000" b="0" i="1" smtClean="0">
                              <a:solidFill>
                                <a:srgbClr val="FF0000"/>
                              </a:solidFill>
                              <a:latin typeface="Cambria Math" panose="02040503050406030204" pitchFamily="18" charset="0"/>
                              <a:sym typeface="Wingdings"/>
                            </a:rPr>
                          </m:ctrlPr>
                        </m:fPr>
                        <m:num>
                          <m:r>
                            <a:rPr lang="en-US" sz="2000" b="0" i="1" smtClean="0">
                              <a:solidFill>
                                <a:srgbClr val="FF0000"/>
                              </a:solidFill>
                              <a:latin typeface="Cambria Math" charset="0"/>
                              <a:sym typeface="Wingdings"/>
                            </a:rPr>
                            <m:t>𝑓</m:t>
                          </m:r>
                          <m:d>
                            <m:dPr>
                              <m:ctrlPr>
                                <a:rPr lang="en-US" sz="2000" b="0" i="1" smtClean="0">
                                  <a:solidFill>
                                    <a:srgbClr val="FF0000"/>
                                  </a:solidFill>
                                  <a:latin typeface="Cambria Math" panose="02040503050406030204" pitchFamily="18" charset="0"/>
                                  <a:sym typeface="Wingdings"/>
                                </a:rPr>
                              </m:ctrlPr>
                            </m:dPr>
                            <m:e>
                              <m:r>
                                <a:rPr lang="en-US" sz="2000" b="0" i="1" smtClean="0">
                                  <a:solidFill>
                                    <a:srgbClr val="FF0000"/>
                                  </a:solidFill>
                                  <a:latin typeface="Cambria Math" charset="0"/>
                                  <a:sym typeface="Wingdings"/>
                                </a:rPr>
                                <m:t>𝐵</m:t>
                              </m:r>
                            </m:e>
                          </m:d>
                        </m:num>
                        <m:den>
                          <m:r>
                            <a:rPr lang="en-US" sz="2000" b="0" i="1" smtClean="0">
                              <a:solidFill>
                                <a:srgbClr val="FF0000"/>
                              </a:solidFill>
                              <a:latin typeface="Cambria Math" charset="0"/>
                              <a:sym typeface="Wingdings"/>
                            </a:rPr>
                            <m:t>𝑓</m:t>
                          </m:r>
                          <m:d>
                            <m:dPr>
                              <m:ctrlPr>
                                <a:rPr lang="en-US" sz="2000" b="0" i="1" smtClean="0">
                                  <a:solidFill>
                                    <a:srgbClr val="FF0000"/>
                                  </a:solidFill>
                                  <a:latin typeface="Cambria Math" panose="02040503050406030204" pitchFamily="18" charset="0"/>
                                  <a:sym typeface="Wingdings"/>
                                </a:rPr>
                              </m:ctrlPr>
                            </m:dPr>
                            <m:e>
                              <m:r>
                                <a:rPr lang="en-US" sz="2000" b="0" i="1" smtClean="0">
                                  <a:solidFill>
                                    <a:srgbClr val="FF0000"/>
                                  </a:solidFill>
                                  <a:latin typeface="Cambria Math" charset="0"/>
                                  <a:sym typeface="Wingdings"/>
                                </a:rPr>
                                <m:t>𝐴</m:t>
                              </m:r>
                            </m:e>
                          </m:d>
                        </m:den>
                      </m:f>
                      <m:r>
                        <a:rPr lang="en-US" sz="2000" b="0" i="1" smtClean="0">
                          <a:solidFill>
                            <a:srgbClr val="FF0000"/>
                          </a:solidFill>
                          <a:latin typeface="Cambria Math" charset="0"/>
                          <a:sym typeface="Wingdings"/>
                        </a:rPr>
                        <m:t>−</m:t>
                      </m:r>
                      <m:sSub>
                        <m:sSubPr>
                          <m:ctrlPr>
                            <a:rPr lang="en-US" sz="2000" b="0" i="1" smtClean="0">
                              <a:solidFill>
                                <a:srgbClr val="FF0000"/>
                              </a:solidFill>
                              <a:latin typeface="Cambria Math" panose="02040503050406030204" pitchFamily="18" charset="0"/>
                              <a:sym typeface="Wingdings"/>
                            </a:rPr>
                          </m:ctrlPr>
                        </m:sSubPr>
                        <m:e>
                          <m:r>
                            <a:rPr lang="en-US" sz="2000" b="0" i="1" smtClean="0">
                              <a:solidFill>
                                <a:srgbClr val="FF0000"/>
                              </a:solidFill>
                              <a:latin typeface="Cambria Math" charset="0"/>
                              <a:sym typeface="Wingdings"/>
                            </a:rPr>
                            <m:t>𝑛</m:t>
                          </m:r>
                        </m:e>
                        <m:sub>
                          <m:r>
                            <a:rPr lang="en-US" sz="2000" b="0" i="1" smtClean="0">
                              <a:solidFill>
                                <a:srgbClr val="FF0000"/>
                              </a:solidFill>
                              <a:latin typeface="Cambria Math" charset="0"/>
                              <a:sym typeface="Wingdings"/>
                            </a:rPr>
                            <m:t>𝐵</m:t>
                          </m:r>
                        </m:sub>
                      </m:sSub>
                      <m:r>
                        <a:rPr lang="en-US" sz="2000" b="0" i="1" smtClean="0">
                          <a:solidFill>
                            <a:schemeClr val="tx1"/>
                          </a:solidFill>
                          <a:latin typeface="Cambria Math" charset="0"/>
                          <a:sym typeface="Wingdings"/>
                        </a:rPr>
                        <m:t>&gt;0</m:t>
                      </m:r>
                    </m:oMath>
                  </m:oMathPara>
                </a14:m>
                <a:endParaRPr lang="en-GB" sz="2000" dirty="0">
                  <a:sym typeface="Wingdings"/>
                </a:endParaRPr>
              </a:p>
              <a:p>
                <a:pPr/>
                <a14:m>
                  <m:oMathPara xmlns:m="http://schemas.openxmlformats.org/officeDocument/2006/math">
                    <m:oMathParaPr>
                      <m:jc m:val="centerGroup"/>
                    </m:oMathParaPr>
                    <m:oMath xmlns:m="http://schemas.openxmlformats.org/officeDocument/2006/math">
                      <m:f>
                        <m:fPr>
                          <m:ctrlPr>
                            <a:rPr lang="en-US" sz="2000" b="0" i="1" smtClean="0">
                              <a:solidFill>
                                <a:schemeClr val="accent1"/>
                              </a:solidFill>
                              <a:latin typeface="Cambria Math" panose="02040503050406030204" pitchFamily="18" charset="0"/>
                              <a:sym typeface="Wingdings"/>
                            </a:rPr>
                          </m:ctrlPr>
                        </m:fPr>
                        <m:num>
                          <m:sSub>
                            <m:sSubPr>
                              <m:ctrlPr>
                                <a:rPr lang="en-US" sz="2000" i="1">
                                  <a:solidFill>
                                    <a:schemeClr val="accent1"/>
                                  </a:solidFill>
                                  <a:latin typeface="Cambria Math" panose="02040503050406030204" pitchFamily="18" charset="0"/>
                                  <a:sym typeface="Wingdings"/>
                                </a:rPr>
                              </m:ctrlPr>
                            </m:sSubPr>
                            <m:e>
                              <m:r>
                                <a:rPr lang="en-US" sz="2000" i="1">
                                  <a:solidFill>
                                    <a:schemeClr val="accent1"/>
                                  </a:solidFill>
                                  <a:latin typeface="Cambria Math" charset="0"/>
                                  <a:sym typeface="Wingdings"/>
                                </a:rPr>
                                <m:t>𝑛</m:t>
                              </m:r>
                            </m:e>
                            <m:sub>
                              <m:r>
                                <a:rPr lang="en-US" sz="2000" i="1">
                                  <a:solidFill>
                                    <a:schemeClr val="accent1"/>
                                  </a:solidFill>
                                  <a:latin typeface="Cambria Math" charset="0"/>
                                  <a:sym typeface="Wingdings"/>
                                </a:rPr>
                                <m:t>𝐴</m:t>
                              </m:r>
                            </m:sub>
                          </m:sSub>
                        </m:num>
                        <m:den>
                          <m:sSub>
                            <m:sSubPr>
                              <m:ctrlPr>
                                <a:rPr lang="en-US" sz="2000" b="0" i="1" smtClean="0">
                                  <a:solidFill>
                                    <a:schemeClr val="accent1"/>
                                  </a:solidFill>
                                  <a:latin typeface="Cambria Math" panose="02040503050406030204" pitchFamily="18" charset="0"/>
                                  <a:sym typeface="Wingdings"/>
                                </a:rPr>
                              </m:ctrlPr>
                            </m:sSubPr>
                            <m:e>
                              <m:r>
                                <a:rPr lang="en-US" sz="2000" b="0" i="1" smtClean="0">
                                  <a:solidFill>
                                    <a:schemeClr val="accent1"/>
                                  </a:solidFill>
                                  <a:latin typeface="Cambria Math" charset="0"/>
                                  <a:sym typeface="Wingdings"/>
                                </a:rPr>
                                <m:t>𝑛</m:t>
                              </m:r>
                            </m:e>
                            <m:sub>
                              <m:r>
                                <a:rPr lang="en-US" sz="2000" b="0" i="1" smtClean="0">
                                  <a:solidFill>
                                    <a:schemeClr val="accent1"/>
                                  </a:solidFill>
                                  <a:latin typeface="Cambria Math" charset="0"/>
                                  <a:sym typeface="Wingdings"/>
                                </a:rPr>
                                <m:t>𝐵</m:t>
                              </m:r>
                            </m:sub>
                          </m:sSub>
                        </m:den>
                      </m:f>
                      <m:r>
                        <a:rPr lang="en-US" sz="2000" b="0" i="1" smtClean="0">
                          <a:solidFill>
                            <a:schemeClr val="accent1"/>
                          </a:solidFill>
                          <a:latin typeface="Cambria Math" charset="0"/>
                          <a:sym typeface="Wingdings"/>
                        </a:rPr>
                        <m:t>&gt;</m:t>
                      </m:r>
                      <m:f>
                        <m:fPr>
                          <m:ctrlPr>
                            <a:rPr lang="en-US" sz="2000" b="0" i="1" smtClean="0">
                              <a:solidFill>
                                <a:schemeClr val="accent1"/>
                              </a:solidFill>
                              <a:latin typeface="Cambria Math" panose="02040503050406030204" pitchFamily="18" charset="0"/>
                              <a:sym typeface="Wingdings"/>
                            </a:rPr>
                          </m:ctrlPr>
                        </m:fPr>
                        <m:num>
                          <m:r>
                            <a:rPr lang="en-US" sz="2000" b="0" i="1" smtClean="0">
                              <a:solidFill>
                                <a:schemeClr val="accent1"/>
                              </a:solidFill>
                              <a:latin typeface="Cambria Math" charset="0"/>
                              <a:sym typeface="Wingdings"/>
                            </a:rPr>
                            <m:t>𝑓</m:t>
                          </m:r>
                          <m:d>
                            <m:dPr>
                              <m:ctrlPr>
                                <a:rPr lang="en-US" sz="2000" b="0" i="1" smtClean="0">
                                  <a:solidFill>
                                    <a:schemeClr val="accent1"/>
                                  </a:solidFill>
                                  <a:latin typeface="Cambria Math" panose="02040503050406030204" pitchFamily="18" charset="0"/>
                                  <a:sym typeface="Wingdings"/>
                                </a:rPr>
                              </m:ctrlPr>
                            </m:dPr>
                            <m:e>
                              <m:r>
                                <a:rPr lang="en-US" sz="2000" b="0" i="1" smtClean="0">
                                  <a:solidFill>
                                    <a:schemeClr val="accent1"/>
                                  </a:solidFill>
                                  <a:latin typeface="Cambria Math" charset="0"/>
                                  <a:sym typeface="Wingdings"/>
                                </a:rPr>
                                <m:t>𝐴</m:t>
                              </m:r>
                            </m:e>
                          </m:d>
                        </m:num>
                        <m:den>
                          <m:r>
                            <a:rPr lang="en-US" sz="2000" b="0" i="1" smtClean="0">
                              <a:solidFill>
                                <a:schemeClr val="accent1"/>
                              </a:solidFill>
                              <a:latin typeface="Cambria Math" charset="0"/>
                              <a:sym typeface="Wingdings"/>
                            </a:rPr>
                            <m:t>𝑓</m:t>
                          </m:r>
                          <m:d>
                            <m:dPr>
                              <m:ctrlPr>
                                <a:rPr lang="en-US" sz="2000" b="0" i="1" smtClean="0">
                                  <a:solidFill>
                                    <a:schemeClr val="accent1"/>
                                  </a:solidFill>
                                  <a:latin typeface="Cambria Math" panose="02040503050406030204" pitchFamily="18" charset="0"/>
                                  <a:sym typeface="Wingdings"/>
                                </a:rPr>
                              </m:ctrlPr>
                            </m:dPr>
                            <m:e>
                              <m:r>
                                <a:rPr lang="en-US" sz="2000" b="0" i="1" smtClean="0">
                                  <a:solidFill>
                                    <a:schemeClr val="accent1"/>
                                  </a:solidFill>
                                  <a:latin typeface="Cambria Math" charset="0"/>
                                  <a:sym typeface="Wingdings"/>
                                </a:rPr>
                                <m:t>𝐵</m:t>
                              </m:r>
                            </m:e>
                          </m:d>
                        </m:den>
                      </m:f>
                    </m:oMath>
                  </m:oMathPara>
                </a14:m>
                <a:endParaRPr lang="en-GB" sz="2000" baseline="-25000" dirty="0">
                  <a:solidFill>
                    <a:schemeClr val="tx1"/>
                  </a:solidFill>
                </a:endParaRPr>
              </a:p>
              <a:p>
                <a:endParaRPr lang="en-GB" sz="2000" baseline="-25000" dirty="0">
                  <a:solidFill>
                    <a:schemeClr val="tx1"/>
                  </a:solidFill>
                </a:endParaRPr>
              </a:p>
              <a:p>
                <a:r>
                  <a:rPr lang="en-GB" sz="2000" dirty="0"/>
                  <a:t>there will be flow B</a:t>
                </a:r>
                <a:r>
                  <a:rPr lang="en-GB" sz="2000" dirty="0">
                    <a:sym typeface="Wingdings"/>
                  </a:rPr>
                  <a:t>A if:</a:t>
                </a:r>
              </a:p>
              <a:p>
                <a:pPr/>
                <a14:m>
                  <m:oMathPara xmlns:m="http://schemas.openxmlformats.org/officeDocument/2006/math">
                    <m:oMathParaPr>
                      <m:jc m:val="centerGroup"/>
                    </m:oMathParaPr>
                    <m:oMath xmlns:m="http://schemas.openxmlformats.org/officeDocument/2006/math">
                      <m:sSub>
                        <m:sSubPr>
                          <m:ctrlPr>
                            <a:rPr lang="en-US" sz="2000" i="1">
                              <a:solidFill>
                                <a:srgbClr val="FF0000"/>
                              </a:solidFill>
                              <a:latin typeface="Cambria Math" panose="02040503050406030204" pitchFamily="18" charset="0"/>
                              <a:sym typeface="Wingdings"/>
                            </a:rPr>
                          </m:ctrlPr>
                        </m:sSubPr>
                        <m:e>
                          <m:r>
                            <a:rPr lang="en-US" sz="2000" i="1">
                              <a:solidFill>
                                <a:srgbClr val="FF0000"/>
                              </a:solidFill>
                              <a:latin typeface="Cambria Math" charset="0"/>
                              <a:sym typeface="Wingdings"/>
                            </a:rPr>
                            <m:t>𝑛</m:t>
                          </m:r>
                        </m:e>
                        <m:sub>
                          <m:r>
                            <a:rPr lang="en-US" sz="2000" i="1">
                              <a:solidFill>
                                <a:srgbClr val="FF0000"/>
                              </a:solidFill>
                              <a:latin typeface="Cambria Math" charset="0"/>
                              <a:sym typeface="Wingdings"/>
                            </a:rPr>
                            <m:t>𝐴</m:t>
                          </m:r>
                        </m:sub>
                      </m:sSub>
                      <m:f>
                        <m:fPr>
                          <m:ctrlPr>
                            <a:rPr lang="en-US" sz="2000" i="1">
                              <a:solidFill>
                                <a:srgbClr val="FF0000"/>
                              </a:solidFill>
                              <a:latin typeface="Cambria Math" panose="02040503050406030204" pitchFamily="18" charset="0"/>
                              <a:sym typeface="Wingdings"/>
                            </a:rPr>
                          </m:ctrlPr>
                        </m:fPr>
                        <m:num>
                          <m:r>
                            <a:rPr lang="en-US" sz="2000" i="1">
                              <a:solidFill>
                                <a:srgbClr val="FF0000"/>
                              </a:solidFill>
                              <a:latin typeface="Cambria Math" charset="0"/>
                              <a:sym typeface="Wingdings"/>
                            </a:rPr>
                            <m:t>𝑓</m:t>
                          </m:r>
                          <m:d>
                            <m:dPr>
                              <m:ctrlPr>
                                <a:rPr lang="en-US" sz="2000" i="1">
                                  <a:solidFill>
                                    <a:srgbClr val="FF0000"/>
                                  </a:solidFill>
                                  <a:latin typeface="Cambria Math" panose="02040503050406030204" pitchFamily="18" charset="0"/>
                                  <a:sym typeface="Wingdings"/>
                                </a:rPr>
                              </m:ctrlPr>
                            </m:dPr>
                            <m:e>
                              <m:r>
                                <a:rPr lang="en-US" sz="2000" i="1">
                                  <a:solidFill>
                                    <a:srgbClr val="FF0000"/>
                                  </a:solidFill>
                                  <a:latin typeface="Cambria Math" charset="0"/>
                                  <a:sym typeface="Wingdings"/>
                                </a:rPr>
                                <m:t>𝐵</m:t>
                              </m:r>
                            </m:e>
                          </m:d>
                        </m:num>
                        <m:den>
                          <m:r>
                            <a:rPr lang="en-US" sz="2000" i="1">
                              <a:solidFill>
                                <a:srgbClr val="FF0000"/>
                              </a:solidFill>
                              <a:latin typeface="Cambria Math" charset="0"/>
                              <a:sym typeface="Wingdings"/>
                            </a:rPr>
                            <m:t>𝑓</m:t>
                          </m:r>
                          <m:d>
                            <m:dPr>
                              <m:ctrlPr>
                                <a:rPr lang="en-US" sz="2000" i="1">
                                  <a:solidFill>
                                    <a:srgbClr val="FF0000"/>
                                  </a:solidFill>
                                  <a:latin typeface="Cambria Math" panose="02040503050406030204" pitchFamily="18" charset="0"/>
                                  <a:sym typeface="Wingdings"/>
                                </a:rPr>
                              </m:ctrlPr>
                            </m:dPr>
                            <m:e>
                              <m:r>
                                <a:rPr lang="en-US" sz="2000" i="1">
                                  <a:solidFill>
                                    <a:srgbClr val="FF0000"/>
                                  </a:solidFill>
                                  <a:latin typeface="Cambria Math" charset="0"/>
                                  <a:sym typeface="Wingdings"/>
                                </a:rPr>
                                <m:t>𝐴</m:t>
                              </m:r>
                            </m:e>
                          </m:d>
                        </m:den>
                      </m:f>
                      <m:r>
                        <a:rPr lang="en-US" sz="2000" i="1">
                          <a:solidFill>
                            <a:srgbClr val="FF0000"/>
                          </a:solidFill>
                          <a:latin typeface="Cambria Math" charset="0"/>
                          <a:sym typeface="Wingdings"/>
                        </a:rPr>
                        <m:t>−</m:t>
                      </m:r>
                      <m:sSub>
                        <m:sSubPr>
                          <m:ctrlPr>
                            <a:rPr lang="en-US" sz="2000" i="1">
                              <a:solidFill>
                                <a:srgbClr val="FF0000"/>
                              </a:solidFill>
                              <a:latin typeface="Cambria Math" panose="02040503050406030204" pitchFamily="18" charset="0"/>
                              <a:sym typeface="Wingdings"/>
                            </a:rPr>
                          </m:ctrlPr>
                        </m:sSubPr>
                        <m:e>
                          <m:r>
                            <a:rPr lang="en-US" sz="2000" i="1">
                              <a:solidFill>
                                <a:srgbClr val="FF0000"/>
                              </a:solidFill>
                              <a:latin typeface="Cambria Math" charset="0"/>
                              <a:sym typeface="Wingdings"/>
                            </a:rPr>
                            <m:t>𝑛</m:t>
                          </m:r>
                        </m:e>
                        <m:sub>
                          <m:r>
                            <a:rPr lang="en-US" sz="2000" i="1">
                              <a:solidFill>
                                <a:srgbClr val="FF0000"/>
                              </a:solidFill>
                              <a:latin typeface="Cambria Math" charset="0"/>
                              <a:sym typeface="Wingdings"/>
                            </a:rPr>
                            <m:t>𝐵</m:t>
                          </m:r>
                        </m:sub>
                      </m:sSub>
                      <m:r>
                        <a:rPr lang="en-US" sz="2000" b="0" i="1" smtClean="0">
                          <a:latin typeface="Cambria Math" charset="0"/>
                          <a:sym typeface="Wingdings"/>
                        </a:rPr>
                        <m:t>&lt;</m:t>
                      </m:r>
                      <m:r>
                        <a:rPr lang="en-US" sz="2000" i="1">
                          <a:latin typeface="Cambria Math" charset="0"/>
                          <a:sym typeface="Wingdings"/>
                        </a:rPr>
                        <m:t>0</m:t>
                      </m:r>
                    </m:oMath>
                  </m:oMathPara>
                </a14:m>
                <a:endParaRPr lang="en-GB" sz="2000" dirty="0">
                  <a:sym typeface="Wingdings"/>
                </a:endParaRPr>
              </a:p>
              <a:p>
                <a:pPr/>
                <a14:m>
                  <m:oMathPara xmlns:m="http://schemas.openxmlformats.org/officeDocument/2006/math">
                    <m:oMathParaPr>
                      <m:jc m:val="centerGroup"/>
                    </m:oMathParaPr>
                    <m:oMath xmlns:m="http://schemas.openxmlformats.org/officeDocument/2006/math">
                      <m:f>
                        <m:fPr>
                          <m:ctrlPr>
                            <a:rPr lang="en-US" sz="2000" i="1" smtClean="0">
                              <a:solidFill>
                                <a:schemeClr val="accent1"/>
                              </a:solidFill>
                              <a:latin typeface="Cambria Math" panose="02040503050406030204" pitchFamily="18" charset="0"/>
                              <a:sym typeface="Wingdings"/>
                            </a:rPr>
                          </m:ctrlPr>
                        </m:fPr>
                        <m:num>
                          <m:sSub>
                            <m:sSubPr>
                              <m:ctrlPr>
                                <a:rPr lang="en-US" sz="2000" i="1">
                                  <a:solidFill>
                                    <a:schemeClr val="accent1"/>
                                  </a:solidFill>
                                  <a:latin typeface="Cambria Math" panose="02040503050406030204" pitchFamily="18" charset="0"/>
                                  <a:sym typeface="Wingdings"/>
                                </a:rPr>
                              </m:ctrlPr>
                            </m:sSubPr>
                            <m:e>
                              <m:r>
                                <a:rPr lang="en-US" sz="2000" i="1">
                                  <a:solidFill>
                                    <a:schemeClr val="accent1"/>
                                  </a:solidFill>
                                  <a:latin typeface="Cambria Math" charset="0"/>
                                  <a:sym typeface="Wingdings"/>
                                </a:rPr>
                                <m:t>𝑛</m:t>
                              </m:r>
                            </m:e>
                            <m:sub>
                              <m:r>
                                <a:rPr lang="en-US" sz="2000" i="1">
                                  <a:solidFill>
                                    <a:schemeClr val="accent1"/>
                                  </a:solidFill>
                                  <a:latin typeface="Cambria Math" charset="0"/>
                                  <a:sym typeface="Wingdings"/>
                                </a:rPr>
                                <m:t>𝐴</m:t>
                              </m:r>
                            </m:sub>
                          </m:sSub>
                        </m:num>
                        <m:den>
                          <m:sSub>
                            <m:sSubPr>
                              <m:ctrlPr>
                                <a:rPr lang="en-US" sz="2000" i="1">
                                  <a:solidFill>
                                    <a:schemeClr val="accent1"/>
                                  </a:solidFill>
                                  <a:latin typeface="Cambria Math" panose="02040503050406030204" pitchFamily="18" charset="0"/>
                                  <a:sym typeface="Wingdings"/>
                                </a:rPr>
                              </m:ctrlPr>
                            </m:sSubPr>
                            <m:e>
                              <m:r>
                                <a:rPr lang="en-US" sz="2000" i="1">
                                  <a:solidFill>
                                    <a:schemeClr val="accent1"/>
                                  </a:solidFill>
                                  <a:latin typeface="Cambria Math" charset="0"/>
                                  <a:sym typeface="Wingdings"/>
                                </a:rPr>
                                <m:t>𝑛</m:t>
                              </m:r>
                            </m:e>
                            <m:sub>
                              <m:r>
                                <a:rPr lang="en-US" sz="2000" i="1">
                                  <a:solidFill>
                                    <a:schemeClr val="accent1"/>
                                  </a:solidFill>
                                  <a:latin typeface="Cambria Math" charset="0"/>
                                  <a:sym typeface="Wingdings"/>
                                </a:rPr>
                                <m:t>𝐵</m:t>
                              </m:r>
                            </m:sub>
                          </m:sSub>
                        </m:den>
                      </m:f>
                      <m:r>
                        <a:rPr lang="en-US" sz="2000" b="0" i="1" smtClean="0">
                          <a:solidFill>
                            <a:schemeClr val="accent1"/>
                          </a:solidFill>
                          <a:latin typeface="Cambria Math" charset="0"/>
                          <a:sym typeface="Wingdings"/>
                        </a:rPr>
                        <m:t>&lt;</m:t>
                      </m:r>
                      <m:f>
                        <m:fPr>
                          <m:ctrlPr>
                            <a:rPr lang="en-US" sz="2000" i="1">
                              <a:solidFill>
                                <a:schemeClr val="accent1"/>
                              </a:solidFill>
                              <a:latin typeface="Cambria Math" panose="02040503050406030204" pitchFamily="18" charset="0"/>
                              <a:sym typeface="Wingdings"/>
                            </a:rPr>
                          </m:ctrlPr>
                        </m:fPr>
                        <m:num>
                          <m:r>
                            <a:rPr lang="en-US" sz="2000" i="1">
                              <a:solidFill>
                                <a:schemeClr val="accent1"/>
                              </a:solidFill>
                              <a:latin typeface="Cambria Math" charset="0"/>
                              <a:sym typeface="Wingdings"/>
                            </a:rPr>
                            <m:t>𝑓</m:t>
                          </m:r>
                          <m:d>
                            <m:dPr>
                              <m:ctrlPr>
                                <a:rPr lang="en-US" sz="2000" i="1">
                                  <a:solidFill>
                                    <a:schemeClr val="accent1"/>
                                  </a:solidFill>
                                  <a:latin typeface="Cambria Math" panose="02040503050406030204" pitchFamily="18" charset="0"/>
                                  <a:sym typeface="Wingdings"/>
                                </a:rPr>
                              </m:ctrlPr>
                            </m:dPr>
                            <m:e>
                              <m:r>
                                <a:rPr lang="en-US" sz="2000" i="1">
                                  <a:solidFill>
                                    <a:schemeClr val="accent1"/>
                                  </a:solidFill>
                                  <a:latin typeface="Cambria Math" charset="0"/>
                                  <a:sym typeface="Wingdings"/>
                                </a:rPr>
                                <m:t>𝐴</m:t>
                              </m:r>
                            </m:e>
                          </m:d>
                        </m:num>
                        <m:den>
                          <m:r>
                            <a:rPr lang="en-US" sz="2000" i="1">
                              <a:solidFill>
                                <a:schemeClr val="accent1"/>
                              </a:solidFill>
                              <a:latin typeface="Cambria Math" charset="0"/>
                              <a:sym typeface="Wingdings"/>
                            </a:rPr>
                            <m:t>𝑓</m:t>
                          </m:r>
                          <m:d>
                            <m:dPr>
                              <m:ctrlPr>
                                <a:rPr lang="en-US" sz="2000" i="1">
                                  <a:solidFill>
                                    <a:schemeClr val="accent1"/>
                                  </a:solidFill>
                                  <a:latin typeface="Cambria Math" panose="02040503050406030204" pitchFamily="18" charset="0"/>
                                  <a:sym typeface="Wingdings"/>
                                </a:rPr>
                              </m:ctrlPr>
                            </m:dPr>
                            <m:e>
                              <m:r>
                                <a:rPr lang="en-US" sz="2000" i="1">
                                  <a:solidFill>
                                    <a:schemeClr val="accent1"/>
                                  </a:solidFill>
                                  <a:latin typeface="Cambria Math" charset="0"/>
                                  <a:sym typeface="Wingdings"/>
                                </a:rPr>
                                <m:t>𝐵</m:t>
                              </m:r>
                            </m:e>
                          </m:d>
                        </m:den>
                      </m:f>
                    </m:oMath>
                  </m:oMathPara>
                </a14:m>
                <a:endParaRPr lang="en-GB" sz="2000" baseline="-25000" dirty="0"/>
              </a:p>
              <a:p>
                <a:endParaRPr lang="en-GB" sz="2000" baseline="-25000" dirty="0"/>
              </a:p>
              <a:p>
                <a:r>
                  <a:rPr lang="en-GB" sz="2000" dirty="0"/>
                  <a:t>there will be no net flow A&lt;⁄&gt;</a:t>
                </a:r>
                <a:r>
                  <a:rPr lang="en-GB" sz="2000" dirty="0">
                    <a:sym typeface="Wingdings"/>
                  </a:rPr>
                  <a:t>B if:</a:t>
                </a:r>
              </a:p>
              <a:p>
                <a:pPr/>
                <a14:m>
                  <m:oMathPara xmlns:m="http://schemas.openxmlformats.org/officeDocument/2006/math">
                    <m:oMathParaPr>
                      <m:jc m:val="centerGroup"/>
                    </m:oMathParaPr>
                    <m:oMath xmlns:m="http://schemas.openxmlformats.org/officeDocument/2006/math">
                      <m:sSub>
                        <m:sSubPr>
                          <m:ctrlPr>
                            <a:rPr lang="en-US" sz="2000" i="1">
                              <a:solidFill>
                                <a:srgbClr val="FF0000"/>
                              </a:solidFill>
                              <a:latin typeface="Cambria Math" panose="02040503050406030204" pitchFamily="18" charset="0"/>
                              <a:sym typeface="Wingdings"/>
                            </a:rPr>
                          </m:ctrlPr>
                        </m:sSubPr>
                        <m:e>
                          <m:r>
                            <a:rPr lang="en-US" sz="2000" i="1">
                              <a:solidFill>
                                <a:srgbClr val="FF0000"/>
                              </a:solidFill>
                              <a:latin typeface="Cambria Math" charset="0"/>
                              <a:sym typeface="Wingdings"/>
                            </a:rPr>
                            <m:t>𝑛</m:t>
                          </m:r>
                        </m:e>
                        <m:sub>
                          <m:r>
                            <a:rPr lang="en-US" sz="2000" i="1">
                              <a:solidFill>
                                <a:srgbClr val="FF0000"/>
                              </a:solidFill>
                              <a:latin typeface="Cambria Math" charset="0"/>
                              <a:sym typeface="Wingdings"/>
                            </a:rPr>
                            <m:t>𝐴</m:t>
                          </m:r>
                        </m:sub>
                      </m:sSub>
                      <m:f>
                        <m:fPr>
                          <m:ctrlPr>
                            <a:rPr lang="en-US" sz="2000" i="1">
                              <a:solidFill>
                                <a:srgbClr val="FF0000"/>
                              </a:solidFill>
                              <a:latin typeface="Cambria Math" panose="02040503050406030204" pitchFamily="18" charset="0"/>
                              <a:sym typeface="Wingdings"/>
                            </a:rPr>
                          </m:ctrlPr>
                        </m:fPr>
                        <m:num>
                          <m:r>
                            <a:rPr lang="en-US" sz="2000" i="1">
                              <a:solidFill>
                                <a:srgbClr val="FF0000"/>
                              </a:solidFill>
                              <a:latin typeface="Cambria Math" charset="0"/>
                              <a:sym typeface="Wingdings"/>
                            </a:rPr>
                            <m:t>𝑓</m:t>
                          </m:r>
                          <m:d>
                            <m:dPr>
                              <m:ctrlPr>
                                <a:rPr lang="en-US" sz="2000" i="1">
                                  <a:solidFill>
                                    <a:srgbClr val="FF0000"/>
                                  </a:solidFill>
                                  <a:latin typeface="Cambria Math" panose="02040503050406030204" pitchFamily="18" charset="0"/>
                                  <a:sym typeface="Wingdings"/>
                                </a:rPr>
                              </m:ctrlPr>
                            </m:dPr>
                            <m:e>
                              <m:r>
                                <a:rPr lang="en-US" sz="2000" i="1">
                                  <a:solidFill>
                                    <a:srgbClr val="FF0000"/>
                                  </a:solidFill>
                                  <a:latin typeface="Cambria Math" charset="0"/>
                                  <a:sym typeface="Wingdings"/>
                                </a:rPr>
                                <m:t>𝐵</m:t>
                              </m:r>
                            </m:e>
                          </m:d>
                        </m:num>
                        <m:den>
                          <m:r>
                            <a:rPr lang="en-US" sz="2000" i="1">
                              <a:solidFill>
                                <a:srgbClr val="FF0000"/>
                              </a:solidFill>
                              <a:latin typeface="Cambria Math" charset="0"/>
                              <a:sym typeface="Wingdings"/>
                            </a:rPr>
                            <m:t>𝑓</m:t>
                          </m:r>
                          <m:d>
                            <m:dPr>
                              <m:ctrlPr>
                                <a:rPr lang="en-US" sz="2000" i="1">
                                  <a:solidFill>
                                    <a:srgbClr val="FF0000"/>
                                  </a:solidFill>
                                  <a:latin typeface="Cambria Math" panose="02040503050406030204" pitchFamily="18" charset="0"/>
                                  <a:sym typeface="Wingdings"/>
                                </a:rPr>
                              </m:ctrlPr>
                            </m:dPr>
                            <m:e>
                              <m:r>
                                <a:rPr lang="en-US" sz="2000" i="1">
                                  <a:solidFill>
                                    <a:srgbClr val="FF0000"/>
                                  </a:solidFill>
                                  <a:latin typeface="Cambria Math" charset="0"/>
                                  <a:sym typeface="Wingdings"/>
                                </a:rPr>
                                <m:t>𝐴</m:t>
                              </m:r>
                            </m:e>
                          </m:d>
                        </m:den>
                      </m:f>
                      <m:r>
                        <a:rPr lang="en-US" sz="2000" i="1">
                          <a:solidFill>
                            <a:srgbClr val="FF0000"/>
                          </a:solidFill>
                          <a:latin typeface="Cambria Math" charset="0"/>
                          <a:sym typeface="Wingdings"/>
                        </a:rPr>
                        <m:t>−</m:t>
                      </m:r>
                      <m:sSub>
                        <m:sSubPr>
                          <m:ctrlPr>
                            <a:rPr lang="en-US" sz="2000" i="1">
                              <a:solidFill>
                                <a:srgbClr val="FF0000"/>
                              </a:solidFill>
                              <a:latin typeface="Cambria Math" panose="02040503050406030204" pitchFamily="18" charset="0"/>
                              <a:sym typeface="Wingdings"/>
                            </a:rPr>
                          </m:ctrlPr>
                        </m:sSubPr>
                        <m:e>
                          <m:r>
                            <a:rPr lang="en-US" sz="2000" i="1">
                              <a:solidFill>
                                <a:srgbClr val="FF0000"/>
                              </a:solidFill>
                              <a:latin typeface="Cambria Math" charset="0"/>
                              <a:sym typeface="Wingdings"/>
                            </a:rPr>
                            <m:t>𝑛</m:t>
                          </m:r>
                        </m:e>
                        <m:sub>
                          <m:r>
                            <a:rPr lang="en-US" sz="2000" i="1">
                              <a:solidFill>
                                <a:srgbClr val="FF0000"/>
                              </a:solidFill>
                              <a:latin typeface="Cambria Math" charset="0"/>
                              <a:sym typeface="Wingdings"/>
                            </a:rPr>
                            <m:t>𝐵</m:t>
                          </m:r>
                        </m:sub>
                      </m:sSub>
                      <m:r>
                        <a:rPr lang="en-US" sz="2000" b="0" i="1" smtClean="0">
                          <a:latin typeface="Cambria Math" charset="0"/>
                          <a:sym typeface="Wingdings"/>
                        </a:rPr>
                        <m:t>=</m:t>
                      </m:r>
                      <m:r>
                        <a:rPr lang="en-US" sz="2000" i="1">
                          <a:latin typeface="Cambria Math" charset="0"/>
                          <a:sym typeface="Wingdings"/>
                        </a:rPr>
                        <m:t>0</m:t>
                      </m:r>
                    </m:oMath>
                  </m:oMathPara>
                </a14:m>
                <a:endParaRPr lang="en-GB" sz="2000" dirty="0">
                  <a:sym typeface="Wingdings"/>
                </a:endParaRPr>
              </a:p>
              <a:p>
                <a:pPr/>
                <a14:m>
                  <m:oMathPara xmlns:m="http://schemas.openxmlformats.org/officeDocument/2006/math">
                    <m:oMathParaPr>
                      <m:jc m:val="centerGroup"/>
                    </m:oMathParaPr>
                    <m:oMath xmlns:m="http://schemas.openxmlformats.org/officeDocument/2006/math">
                      <m:f>
                        <m:fPr>
                          <m:ctrlPr>
                            <a:rPr lang="en-US" sz="2000" i="1" smtClean="0">
                              <a:solidFill>
                                <a:schemeClr val="accent1"/>
                              </a:solidFill>
                              <a:latin typeface="Cambria Math" panose="02040503050406030204" pitchFamily="18" charset="0"/>
                              <a:sym typeface="Wingdings"/>
                            </a:rPr>
                          </m:ctrlPr>
                        </m:fPr>
                        <m:num>
                          <m:sSub>
                            <m:sSubPr>
                              <m:ctrlPr>
                                <a:rPr lang="en-US" sz="2000" i="1">
                                  <a:solidFill>
                                    <a:schemeClr val="accent1"/>
                                  </a:solidFill>
                                  <a:latin typeface="Cambria Math" panose="02040503050406030204" pitchFamily="18" charset="0"/>
                                  <a:sym typeface="Wingdings"/>
                                </a:rPr>
                              </m:ctrlPr>
                            </m:sSubPr>
                            <m:e>
                              <m:r>
                                <a:rPr lang="en-US" sz="2000" i="1">
                                  <a:solidFill>
                                    <a:schemeClr val="accent1"/>
                                  </a:solidFill>
                                  <a:latin typeface="Cambria Math" charset="0"/>
                                  <a:sym typeface="Wingdings"/>
                                </a:rPr>
                                <m:t>𝑛</m:t>
                              </m:r>
                            </m:e>
                            <m:sub>
                              <m:r>
                                <a:rPr lang="en-US" sz="2000" i="1">
                                  <a:solidFill>
                                    <a:schemeClr val="accent1"/>
                                  </a:solidFill>
                                  <a:latin typeface="Cambria Math" charset="0"/>
                                  <a:sym typeface="Wingdings"/>
                                </a:rPr>
                                <m:t>𝐴</m:t>
                              </m:r>
                            </m:sub>
                          </m:sSub>
                        </m:num>
                        <m:den>
                          <m:sSub>
                            <m:sSubPr>
                              <m:ctrlPr>
                                <a:rPr lang="en-US" sz="2000" i="1">
                                  <a:solidFill>
                                    <a:schemeClr val="accent1"/>
                                  </a:solidFill>
                                  <a:latin typeface="Cambria Math" panose="02040503050406030204" pitchFamily="18" charset="0"/>
                                  <a:sym typeface="Wingdings"/>
                                </a:rPr>
                              </m:ctrlPr>
                            </m:sSubPr>
                            <m:e>
                              <m:r>
                                <a:rPr lang="en-US" sz="2000" i="1">
                                  <a:solidFill>
                                    <a:schemeClr val="accent1"/>
                                  </a:solidFill>
                                  <a:latin typeface="Cambria Math" charset="0"/>
                                  <a:sym typeface="Wingdings"/>
                                </a:rPr>
                                <m:t>𝑛</m:t>
                              </m:r>
                            </m:e>
                            <m:sub>
                              <m:r>
                                <a:rPr lang="en-US" sz="2000" i="1">
                                  <a:solidFill>
                                    <a:schemeClr val="accent1"/>
                                  </a:solidFill>
                                  <a:latin typeface="Cambria Math" charset="0"/>
                                  <a:sym typeface="Wingdings"/>
                                </a:rPr>
                                <m:t>𝐵</m:t>
                              </m:r>
                            </m:sub>
                          </m:sSub>
                        </m:den>
                      </m:f>
                      <m:r>
                        <a:rPr lang="en-US" sz="2000" b="0" i="1" smtClean="0">
                          <a:solidFill>
                            <a:schemeClr val="accent1"/>
                          </a:solidFill>
                          <a:latin typeface="Cambria Math" charset="0"/>
                          <a:sym typeface="Wingdings"/>
                        </a:rPr>
                        <m:t>=</m:t>
                      </m:r>
                      <m:f>
                        <m:fPr>
                          <m:ctrlPr>
                            <a:rPr lang="en-US" sz="2000" i="1">
                              <a:solidFill>
                                <a:schemeClr val="accent1"/>
                              </a:solidFill>
                              <a:latin typeface="Cambria Math" panose="02040503050406030204" pitchFamily="18" charset="0"/>
                              <a:sym typeface="Wingdings"/>
                            </a:rPr>
                          </m:ctrlPr>
                        </m:fPr>
                        <m:num>
                          <m:r>
                            <a:rPr lang="en-US" sz="2000" i="1">
                              <a:solidFill>
                                <a:schemeClr val="accent1"/>
                              </a:solidFill>
                              <a:latin typeface="Cambria Math" charset="0"/>
                              <a:sym typeface="Wingdings"/>
                            </a:rPr>
                            <m:t>𝑓</m:t>
                          </m:r>
                          <m:d>
                            <m:dPr>
                              <m:ctrlPr>
                                <a:rPr lang="en-US" sz="2000" i="1">
                                  <a:solidFill>
                                    <a:schemeClr val="accent1"/>
                                  </a:solidFill>
                                  <a:latin typeface="Cambria Math" panose="02040503050406030204" pitchFamily="18" charset="0"/>
                                  <a:sym typeface="Wingdings"/>
                                </a:rPr>
                              </m:ctrlPr>
                            </m:dPr>
                            <m:e>
                              <m:r>
                                <a:rPr lang="en-US" sz="2000" i="1">
                                  <a:solidFill>
                                    <a:schemeClr val="accent1"/>
                                  </a:solidFill>
                                  <a:latin typeface="Cambria Math" charset="0"/>
                                  <a:sym typeface="Wingdings"/>
                                </a:rPr>
                                <m:t>𝐴</m:t>
                              </m:r>
                            </m:e>
                          </m:d>
                        </m:num>
                        <m:den>
                          <m:r>
                            <a:rPr lang="en-US" sz="2000" i="1">
                              <a:solidFill>
                                <a:schemeClr val="accent1"/>
                              </a:solidFill>
                              <a:latin typeface="Cambria Math" charset="0"/>
                              <a:sym typeface="Wingdings"/>
                            </a:rPr>
                            <m:t>𝑓</m:t>
                          </m:r>
                          <m:d>
                            <m:dPr>
                              <m:ctrlPr>
                                <a:rPr lang="en-US" sz="2000" i="1">
                                  <a:solidFill>
                                    <a:schemeClr val="accent1"/>
                                  </a:solidFill>
                                  <a:latin typeface="Cambria Math" panose="02040503050406030204" pitchFamily="18" charset="0"/>
                                  <a:sym typeface="Wingdings"/>
                                </a:rPr>
                              </m:ctrlPr>
                            </m:dPr>
                            <m:e>
                              <m:r>
                                <a:rPr lang="en-US" sz="2000" i="1">
                                  <a:solidFill>
                                    <a:schemeClr val="accent1"/>
                                  </a:solidFill>
                                  <a:latin typeface="Cambria Math" charset="0"/>
                                  <a:sym typeface="Wingdings"/>
                                </a:rPr>
                                <m:t>𝐵</m:t>
                              </m:r>
                            </m:e>
                          </m:d>
                        </m:den>
                      </m:f>
                    </m:oMath>
                  </m:oMathPara>
                </a14:m>
                <a:endParaRPr lang="en-GB" sz="2000" baseline="-25000" dirty="0"/>
              </a:p>
            </p:txBody>
          </p:sp>
        </mc:Choice>
        <mc:Fallback xmlns="">
          <p:sp>
            <p:nvSpPr>
              <p:cNvPr id="43" name="TextBox 42"/>
              <p:cNvSpPr txBox="1">
                <a:spLocks noRot="1" noChangeAspect="1" noMove="1" noResize="1" noEditPoints="1" noAdjustHandles="1" noChangeArrowheads="1" noChangeShapeType="1" noTextEdit="1"/>
              </p:cNvSpPr>
              <p:nvPr/>
            </p:nvSpPr>
            <p:spPr>
              <a:xfrm>
                <a:off x="4557796" y="0"/>
                <a:ext cx="4453467" cy="6901120"/>
              </a:xfrm>
              <a:prstGeom prst="rect">
                <a:avLst/>
              </a:prstGeom>
              <a:blipFill>
                <a:blip r:embed="rId3"/>
                <a:stretch>
                  <a:fillRect l="-1420" t="-368"/>
                </a:stretch>
              </a:blipFill>
            </p:spPr>
            <p:txBody>
              <a:bodyPr/>
              <a:lstStyle/>
              <a:p>
                <a:r>
                  <a:rPr lang="en-US">
                    <a:noFill/>
                  </a:rPr>
                  <a:t> </a:t>
                </a:r>
              </a:p>
            </p:txBody>
          </p:sp>
        </mc:Fallback>
      </mc:AlternateContent>
      <p:sp>
        <p:nvSpPr>
          <p:cNvPr id="45" name="Rectangle 44"/>
          <p:cNvSpPr/>
          <p:nvPr/>
        </p:nvSpPr>
        <p:spPr>
          <a:xfrm>
            <a:off x="1113271" y="110067"/>
            <a:ext cx="1033943" cy="2817882"/>
          </a:xfrm>
          <a:prstGeom prst="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Rectangle 45"/>
          <p:cNvSpPr/>
          <p:nvPr/>
        </p:nvSpPr>
        <p:spPr>
          <a:xfrm>
            <a:off x="2147214" y="1053730"/>
            <a:ext cx="1033943" cy="1874219"/>
          </a:xfrm>
          <a:prstGeom prst="rect">
            <a:avLst/>
          </a:prstGeom>
          <a:solidFill>
            <a:schemeClr val="accent5">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Oval 52"/>
          <p:cNvSpPr/>
          <p:nvPr/>
        </p:nvSpPr>
        <p:spPr>
          <a:xfrm>
            <a:off x="1233884" y="175201"/>
            <a:ext cx="222913" cy="222913"/>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 name="Oval 53"/>
          <p:cNvSpPr/>
          <p:nvPr/>
        </p:nvSpPr>
        <p:spPr>
          <a:xfrm>
            <a:off x="1837537" y="372091"/>
            <a:ext cx="222913" cy="222913"/>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 name="Oval 54"/>
          <p:cNvSpPr/>
          <p:nvPr/>
        </p:nvSpPr>
        <p:spPr>
          <a:xfrm>
            <a:off x="1455857" y="871490"/>
            <a:ext cx="222913" cy="222913"/>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 name="Oval 55"/>
          <p:cNvSpPr/>
          <p:nvPr/>
        </p:nvSpPr>
        <p:spPr>
          <a:xfrm>
            <a:off x="1344400" y="1595844"/>
            <a:ext cx="222913" cy="222913"/>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 name="Oval 56"/>
          <p:cNvSpPr/>
          <p:nvPr/>
        </p:nvSpPr>
        <p:spPr>
          <a:xfrm>
            <a:off x="1801391" y="1782643"/>
            <a:ext cx="222913" cy="222913"/>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 name="Oval 57"/>
          <p:cNvSpPr/>
          <p:nvPr/>
        </p:nvSpPr>
        <p:spPr>
          <a:xfrm>
            <a:off x="1334111" y="2493584"/>
            <a:ext cx="222913" cy="222913"/>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 name="Oval 58"/>
          <p:cNvSpPr/>
          <p:nvPr/>
        </p:nvSpPr>
        <p:spPr>
          <a:xfrm>
            <a:off x="2379230" y="2503587"/>
            <a:ext cx="222913" cy="222913"/>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0" name="Oval 59"/>
          <p:cNvSpPr/>
          <p:nvPr/>
        </p:nvSpPr>
        <p:spPr>
          <a:xfrm>
            <a:off x="2892204" y="2005556"/>
            <a:ext cx="222913" cy="222913"/>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1" name="Oval 60"/>
          <p:cNvSpPr/>
          <p:nvPr/>
        </p:nvSpPr>
        <p:spPr>
          <a:xfrm>
            <a:off x="2420944" y="1707300"/>
            <a:ext cx="222913" cy="222913"/>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 name="Oval 61"/>
          <p:cNvSpPr/>
          <p:nvPr/>
        </p:nvSpPr>
        <p:spPr>
          <a:xfrm>
            <a:off x="2708612" y="1204208"/>
            <a:ext cx="222913" cy="222913"/>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TextBox 20"/>
          <p:cNvSpPr txBox="1"/>
          <p:nvPr/>
        </p:nvSpPr>
        <p:spPr>
          <a:xfrm>
            <a:off x="1452242" y="1196288"/>
            <a:ext cx="572062" cy="461665"/>
          </a:xfrm>
          <a:prstGeom prst="rect">
            <a:avLst/>
          </a:prstGeom>
          <a:noFill/>
        </p:spPr>
        <p:txBody>
          <a:bodyPr wrap="square" rtlCol="0">
            <a:spAutoFit/>
          </a:bodyPr>
          <a:lstStyle/>
          <a:p>
            <a:r>
              <a:rPr lang="en-GB" sz="2400" dirty="0" err="1">
                <a:solidFill>
                  <a:srgbClr val="008000"/>
                </a:solidFill>
              </a:rPr>
              <a:t>n</a:t>
            </a:r>
            <a:r>
              <a:rPr lang="en-GB" sz="2400" baseline="-25000" dirty="0" err="1">
                <a:solidFill>
                  <a:srgbClr val="008000"/>
                </a:solidFill>
              </a:rPr>
              <a:t>A</a:t>
            </a:r>
            <a:endParaRPr lang="en-GB" sz="2400" baseline="-25000" dirty="0">
              <a:solidFill>
                <a:srgbClr val="008000"/>
              </a:solidFill>
            </a:endParaRPr>
          </a:p>
        </p:txBody>
      </p:sp>
      <p:sp>
        <p:nvSpPr>
          <p:cNvPr id="29" name="TextBox 28"/>
          <p:cNvSpPr txBox="1"/>
          <p:nvPr/>
        </p:nvSpPr>
        <p:spPr>
          <a:xfrm>
            <a:off x="2341187" y="1997636"/>
            <a:ext cx="572062" cy="461665"/>
          </a:xfrm>
          <a:prstGeom prst="rect">
            <a:avLst/>
          </a:prstGeom>
          <a:noFill/>
        </p:spPr>
        <p:txBody>
          <a:bodyPr wrap="square" rtlCol="0">
            <a:spAutoFit/>
          </a:bodyPr>
          <a:lstStyle/>
          <a:p>
            <a:r>
              <a:rPr lang="en-GB" sz="2400" dirty="0" err="1">
                <a:solidFill>
                  <a:srgbClr val="008000"/>
                </a:solidFill>
              </a:rPr>
              <a:t>n</a:t>
            </a:r>
            <a:r>
              <a:rPr lang="en-GB" sz="2400" baseline="-25000" dirty="0" err="1">
                <a:solidFill>
                  <a:srgbClr val="008000"/>
                </a:solidFill>
              </a:rPr>
              <a:t>B</a:t>
            </a:r>
            <a:endParaRPr lang="en-GB" sz="2400" baseline="-25000" dirty="0">
              <a:solidFill>
                <a:srgbClr val="008000"/>
              </a:solidFill>
            </a:endParaRPr>
          </a:p>
        </p:txBody>
      </p:sp>
    </p:spTree>
    <p:extLst>
      <p:ext uri="{BB962C8B-B14F-4D97-AF65-F5344CB8AC3E}">
        <p14:creationId xmlns:p14="http://schemas.microsoft.com/office/powerpoint/2010/main" val="248444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66667E-6 -7.40741E-6 L 0.08888 0.04212 " pathEditMode="relative" ptsTypes="AA">
                                      <p:cBhvr>
                                        <p:cTn id="6" dur="2000" fill="hold"/>
                                        <p:tgtEl>
                                          <p:spTgt spid="5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2.22222E-6 2.22222E-6 L -0.10556 -0.12176 " pathEditMode="relative" rAng="0" ptsTypes="AA">
                                      <p:cBhvr>
                                        <p:cTn id="10" dur="2000" fill="hold"/>
                                        <p:tgtEl>
                                          <p:spTgt spid="61"/>
                                        </p:tgtEl>
                                        <p:attrNameLst>
                                          <p:attrName>ppt_x</p:attrName>
                                          <p:attrName>ppt_y</p:attrName>
                                        </p:attrNameLst>
                                      </p:cBhvr>
                                      <p:rCtr x="-5330" y="-6111"/>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CMC_ink30_optimize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801" y="518160"/>
            <a:ext cx="6096000" cy="6096000"/>
          </a:xfrm>
          <a:prstGeom prst="rect">
            <a:avLst/>
          </a:prstGeom>
        </p:spPr>
      </p:pic>
      <mc:AlternateContent xmlns:mc="http://schemas.openxmlformats.org/markup-compatibility/2006" xmlns:a14="http://schemas.microsoft.com/office/drawing/2010/main">
        <mc:Choice Requires="a14">
          <p:sp>
            <p:nvSpPr>
              <p:cNvPr id="4" name="Content Placeholder 2"/>
              <p:cNvSpPr txBox="1">
                <a:spLocks/>
              </p:cNvSpPr>
              <p:nvPr/>
            </p:nvSpPr>
            <p:spPr>
              <a:xfrm>
                <a:off x="4714240" y="6408169"/>
                <a:ext cx="325120" cy="411982"/>
              </a:xfrm>
              <a:prstGeom prst="rect">
                <a:avLst/>
              </a:prstGeom>
              <a:solidFill>
                <a:schemeClr val="bg1"/>
              </a:solidFill>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
                    </m:oMathParaPr>
                    <m:oMath xmlns:m="http://schemas.openxmlformats.org/officeDocument/2006/math">
                      <m:r>
                        <a:rPr lang="en-US" sz="2400" i="1" smtClean="0">
                          <a:latin typeface="Cambria Math" charset="0"/>
                          <a:ea typeface="Cambria Math" charset="0"/>
                          <a:cs typeface="Cambria Math" charset="0"/>
                        </a:rPr>
                        <m:t>𝜃</m:t>
                      </m:r>
                    </m:oMath>
                  </m:oMathPara>
                </a14:m>
                <a:endParaRPr lang="en-US" sz="2400"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4714240" y="6408169"/>
                <a:ext cx="325120" cy="411982"/>
              </a:xfrm>
              <a:prstGeom prst="rect">
                <a:avLst/>
              </a:prstGeom>
              <a:blipFill rotWithShape="0">
                <a:blip r:embed="rId3"/>
                <a:stretch>
                  <a:fillRect l="-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p:cNvSpPr txBox="1">
                <a:spLocks/>
              </p:cNvSpPr>
              <p:nvPr/>
            </p:nvSpPr>
            <p:spPr>
              <a:xfrm rot="16200000">
                <a:off x="1235837" y="3338690"/>
                <a:ext cx="738889" cy="336406"/>
              </a:xfrm>
              <a:prstGeom prst="rect">
                <a:avLst/>
              </a:prstGeom>
              <a:solidFill>
                <a:schemeClr val="bg1"/>
              </a:solidFill>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Group"/>
                    </m:oMathParaPr>
                    <m:oMath xmlns:m="http://schemas.openxmlformats.org/officeDocument/2006/math">
                      <m:r>
                        <a:rPr lang="en-US" sz="2000" b="0" i="1" smtClean="0">
                          <a:latin typeface="Cambria Math" charset="0"/>
                          <a:ea typeface="Cambria Math" charset="0"/>
                          <a:cs typeface="Cambria Math" charset="0"/>
                        </a:rPr>
                        <m:t>𝑓</m:t>
                      </m:r>
                      <m:d>
                        <m:dPr>
                          <m:ctrlPr>
                            <a:rPr lang="en-US" sz="2000" b="0" i="1" smtClean="0">
                              <a:latin typeface="Cambria Math" panose="02040503050406030204" pitchFamily="18" charset="0"/>
                              <a:ea typeface="Cambria Math" charset="0"/>
                              <a:cs typeface="Cambria Math" charset="0"/>
                            </a:rPr>
                          </m:ctrlPr>
                        </m:dPr>
                        <m:e>
                          <m:r>
                            <a:rPr lang="en-US" sz="2000" b="0" i="1" smtClean="0">
                              <a:latin typeface="Cambria Math" charset="0"/>
                              <a:ea typeface="Cambria Math" charset="0"/>
                              <a:cs typeface="Cambria Math" charset="0"/>
                            </a:rPr>
                            <m:t>𝜃</m:t>
                          </m:r>
                        </m:e>
                      </m:d>
                    </m:oMath>
                  </m:oMathPara>
                </a14:m>
                <a:endParaRPr lang="en-US" sz="2000" b="0" dirty="0">
                  <a:ea typeface="Cambria Math" charset="0"/>
                  <a:cs typeface="Cambria Math" charset="0"/>
                </a:endParaRPr>
              </a:p>
              <a:p>
                <a:pPr marL="0" indent="0" algn="ctr" defTabSz="914400">
                  <a:spcBef>
                    <a:spcPts val="0"/>
                  </a:spcBef>
                  <a:buFontTx/>
                  <a:buNone/>
                </a:pPr>
                <a:endParaRPr lang="en-US" sz="2400"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rot="16200000">
                <a:off x="1235837" y="3338690"/>
                <a:ext cx="738889" cy="336406"/>
              </a:xfrm>
              <a:prstGeom prst="rect">
                <a:avLst/>
              </a:prstGeom>
              <a:blipFill rotWithShape="0">
                <a:blip r:embed="rId4"/>
                <a:stretch>
                  <a:fillRect r="-12727"/>
                </a:stretch>
              </a:blipFill>
            </p:spPr>
            <p:txBody>
              <a:bodyPr/>
              <a:lstStyle/>
              <a:p>
                <a:r>
                  <a:rPr lang="en-US">
                    <a:noFill/>
                  </a:rPr>
                  <a:t> </a:t>
                </a:r>
              </a:p>
            </p:txBody>
          </p:sp>
        </mc:Fallback>
      </mc:AlternateContent>
    </p:spTree>
    <p:extLst>
      <p:ext uri="{BB962C8B-B14F-4D97-AF65-F5344CB8AC3E}">
        <p14:creationId xmlns:p14="http://schemas.microsoft.com/office/powerpoint/2010/main" val="193893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CMC_ink1_optimize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800" y="518160"/>
            <a:ext cx="6096000" cy="6096000"/>
          </a:xfrm>
          <a:prstGeom prst="rect">
            <a:avLst/>
          </a:prstGeom>
        </p:spPr>
      </p:pic>
      <mc:AlternateContent xmlns:mc="http://schemas.openxmlformats.org/markup-compatibility/2006" xmlns:a14="http://schemas.microsoft.com/office/drawing/2010/main">
        <mc:Choice Requires="a14">
          <p:sp>
            <p:nvSpPr>
              <p:cNvPr id="3" name="Content Placeholder 2"/>
              <p:cNvSpPr txBox="1">
                <a:spLocks/>
              </p:cNvSpPr>
              <p:nvPr/>
            </p:nvSpPr>
            <p:spPr>
              <a:xfrm>
                <a:off x="4714240" y="6408169"/>
                <a:ext cx="325120" cy="411982"/>
              </a:xfrm>
              <a:prstGeom prst="rect">
                <a:avLst/>
              </a:prstGeom>
              <a:solidFill>
                <a:schemeClr val="bg1"/>
              </a:solidFill>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
                    </m:oMathParaPr>
                    <m:oMath xmlns:m="http://schemas.openxmlformats.org/officeDocument/2006/math">
                      <m:r>
                        <a:rPr lang="en-US" sz="2400" i="1" smtClean="0">
                          <a:latin typeface="Cambria Math" charset="0"/>
                          <a:ea typeface="Cambria Math" charset="0"/>
                          <a:cs typeface="Cambria Math" charset="0"/>
                        </a:rPr>
                        <m:t>𝜃</m:t>
                      </m:r>
                    </m:oMath>
                  </m:oMathPara>
                </a14:m>
                <a:endParaRPr lang="en-US" sz="2400" dirty="0"/>
              </a:p>
            </p:txBody>
          </p:sp>
        </mc:Choice>
        <mc:Fallback xmlns="">
          <p:sp>
            <p:nvSpPr>
              <p:cNvPr id="3" name="Content Placeholder 2"/>
              <p:cNvSpPr txBox="1">
                <a:spLocks noRot="1" noChangeAspect="1" noMove="1" noResize="1" noEditPoints="1" noAdjustHandles="1" noChangeArrowheads="1" noChangeShapeType="1" noTextEdit="1"/>
              </p:cNvSpPr>
              <p:nvPr/>
            </p:nvSpPr>
            <p:spPr>
              <a:xfrm>
                <a:off x="4714240" y="6408169"/>
                <a:ext cx="325120" cy="411982"/>
              </a:xfrm>
              <a:prstGeom prst="rect">
                <a:avLst/>
              </a:prstGeom>
              <a:blipFill rotWithShape="0">
                <a:blip r:embed="rId3"/>
                <a:stretch>
                  <a:fillRect l="-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p:cNvSpPr txBox="1">
                <a:spLocks/>
              </p:cNvSpPr>
              <p:nvPr/>
            </p:nvSpPr>
            <p:spPr>
              <a:xfrm rot="16200000">
                <a:off x="1235837" y="3338690"/>
                <a:ext cx="738889" cy="336406"/>
              </a:xfrm>
              <a:prstGeom prst="rect">
                <a:avLst/>
              </a:prstGeom>
              <a:solidFill>
                <a:schemeClr val="bg1"/>
              </a:solidFill>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Group"/>
                    </m:oMathParaPr>
                    <m:oMath xmlns:m="http://schemas.openxmlformats.org/officeDocument/2006/math">
                      <m:r>
                        <a:rPr lang="en-US" sz="2000" b="0" i="1" smtClean="0">
                          <a:latin typeface="Cambria Math" charset="0"/>
                          <a:ea typeface="Cambria Math" charset="0"/>
                          <a:cs typeface="Cambria Math" charset="0"/>
                        </a:rPr>
                        <m:t>𝑓</m:t>
                      </m:r>
                      <m:d>
                        <m:dPr>
                          <m:ctrlPr>
                            <a:rPr lang="en-US" sz="2000" b="0" i="1" smtClean="0">
                              <a:latin typeface="Cambria Math" panose="02040503050406030204" pitchFamily="18" charset="0"/>
                              <a:ea typeface="Cambria Math" charset="0"/>
                              <a:cs typeface="Cambria Math" charset="0"/>
                            </a:rPr>
                          </m:ctrlPr>
                        </m:dPr>
                        <m:e>
                          <m:r>
                            <a:rPr lang="en-US" sz="2000" b="0" i="1" smtClean="0">
                              <a:latin typeface="Cambria Math" charset="0"/>
                              <a:ea typeface="Cambria Math" charset="0"/>
                              <a:cs typeface="Cambria Math" charset="0"/>
                            </a:rPr>
                            <m:t>𝜃</m:t>
                          </m:r>
                        </m:e>
                      </m:d>
                    </m:oMath>
                  </m:oMathPara>
                </a14:m>
                <a:endParaRPr lang="en-US" sz="2000" b="0" dirty="0">
                  <a:ea typeface="Cambria Math" charset="0"/>
                  <a:cs typeface="Cambria Math" charset="0"/>
                </a:endParaRPr>
              </a:p>
              <a:p>
                <a:pPr marL="0" indent="0" algn="ctr" defTabSz="914400">
                  <a:spcBef>
                    <a:spcPts val="0"/>
                  </a:spcBef>
                  <a:buFontTx/>
                  <a:buNone/>
                </a:pPr>
                <a:endParaRPr lang="en-US" sz="2400"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rot="16200000">
                <a:off x="1235837" y="3338690"/>
                <a:ext cx="738889" cy="336406"/>
              </a:xfrm>
              <a:prstGeom prst="rect">
                <a:avLst/>
              </a:prstGeom>
              <a:blipFill rotWithShape="0">
                <a:blip r:embed="rId4"/>
                <a:stretch>
                  <a:fillRect r="-12727"/>
                </a:stretch>
              </a:blipFill>
            </p:spPr>
            <p:txBody>
              <a:bodyPr/>
              <a:lstStyle/>
              <a:p>
                <a:r>
                  <a:rPr lang="en-US">
                    <a:noFill/>
                  </a:rPr>
                  <a:t> </a:t>
                </a:r>
              </a:p>
            </p:txBody>
          </p:sp>
        </mc:Fallback>
      </mc:AlternateContent>
    </p:spTree>
    <p:extLst>
      <p:ext uri="{BB962C8B-B14F-4D97-AF65-F5344CB8AC3E}">
        <p14:creationId xmlns:p14="http://schemas.microsoft.com/office/powerpoint/2010/main" val="79660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Requirements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r>
                  <a:rPr lang="en-GB" dirty="0"/>
                  <a:t>Symmetry of proposal distribution</a:t>
                </a:r>
              </a:p>
              <a:p>
                <a:pPr marL="457200" lvl="1" indent="0">
                  <a:buNone/>
                </a:pPr>
                <a:r>
                  <a:rPr lang="en-GB" dirty="0"/>
                  <a:t>“detailed balance” </a:t>
                </a:r>
                <a14:m>
                  <m:oMath xmlns:m="http://schemas.openxmlformats.org/officeDocument/2006/math">
                    <m:sSub>
                      <m:sSubPr>
                        <m:ctrlPr>
                          <a:rPr lang="en-US" i="1">
                            <a:latin typeface="Cambria Math" panose="02040503050406030204" pitchFamily="18" charset="0"/>
                            <a:ea typeface="Cambria Math" charset="0"/>
                            <a:cs typeface="Cambria Math" charset="0"/>
                            <a:sym typeface="Wingdings"/>
                          </a:rPr>
                        </m:ctrlPr>
                      </m:sSubPr>
                      <m:e>
                        <m:r>
                          <a:rPr lang="en-US" b="0" i="1" smtClean="0">
                            <a:latin typeface="Cambria Math" charset="0"/>
                            <a:ea typeface="Cambria Math" charset="0"/>
                            <a:cs typeface="Cambria Math" charset="0"/>
                            <a:sym typeface="Wingdings"/>
                          </a:rPr>
                          <m:t>𝑞</m:t>
                        </m:r>
                      </m:e>
                      <m:sub>
                        <m:r>
                          <a:rPr lang="en-US" i="1">
                            <a:latin typeface="Cambria Math" charset="0"/>
                            <a:ea typeface="Cambria Math" charset="0"/>
                            <a:cs typeface="Cambria Math" charset="0"/>
                            <a:sym typeface="Wingdings"/>
                          </a:rPr>
                          <m:t>𝐴</m:t>
                        </m:r>
                        <m:r>
                          <a:rPr lang="is-IS" i="1">
                            <a:latin typeface="Cambria Math" charset="0"/>
                            <a:ea typeface="Cambria Math" charset="0"/>
                            <a:cs typeface="Cambria Math" charset="0"/>
                            <a:sym typeface="Wingdings"/>
                          </a:rPr>
                          <m:t>→</m:t>
                        </m:r>
                        <m:r>
                          <a:rPr lang="en-US" i="1">
                            <a:latin typeface="Cambria Math" charset="0"/>
                            <a:ea typeface="Cambria Math" charset="0"/>
                            <a:cs typeface="Cambria Math" charset="0"/>
                            <a:sym typeface="Wingdings"/>
                          </a:rPr>
                          <m:t>𝐵</m:t>
                        </m:r>
                      </m:sub>
                    </m:sSub>
                    <m:r>
                      <a:rPr lang="en-US" b="0" i="1" smtClean="0">
                        <a:latin typeface="Cambria Math" charset="0"/>
                        <a:ea typeface="Cambria Math" charset="0"/>
                        <a:cs typeface="Cambria Math" charset="0"/>
                        <a:sym typeface="Wingdings"/>
                      </a:rPr>
                      <m:t>=</m:t>
                    </m:r>
                    <m:sSub>
                      <m:sSubPr>
                        <m:ctrlPr>
                          <a:rPr lang="en-US" i="1">
                            <a:latin typeface="Cambria Math" panose="02040503050406030204" pitchFamily="18" charset="0"/>
                            <a:ea typeface="Cambria Math" charset="0"/>
                            <a:cs typeface="Cambria Math" charset="0"/>
                            <a:sym typeface="Wingdings"/>
                          </a:rPr>
                        </m:ctrlPr>
                      </m:sSubPr>
                      <m:e>
                        <m:r>
                          <a:rPr lang="en-US" b="0" i="1" smtClean="0">
                            <a:latin typeface="Cambria Math" charset="0"/>
                            <a:ea typeface="Cambria Math" charset="0"/>
                            <a:cs typeface="Cambria Math" charset="0"/>
                            <a:sym typeface="Wingdings"/>
                          </a:rPr>
                          <m:t>𝑞</m:t>
                        </m:r>
                      </m:e>
                      <m:sub>
                        <m:r>
                          <a:rPr lang="en-US" i="1">
                            <a:latin typeface="Cambria Math" charset="0"/>
                            <a:ea typeface="Cambria Math" charset="0"/>
                            <a:cs typeface="Cambria Math" charset="0"/>
                            <a:sym typeface="Wingdings"/>
                          </a:rPr>
                          <m:t>𝐵</m:t>
                        </m:r>
                        <m:r>
                          <a:rPr lang="is-IS" i="1">
                            <a:latin typeface="Cambria Math" charset="0"/>
                            <a:ea typeface="Cambria Math" charset="0"/>
                            <a:cs typeface="Cambria Math" charset="0"/>
                            <a:sym typeface="Wingdings"/>
                          </a:rPr>
                          <m:t>→</m:t>
                        </m:r>
                        <m:r>
                          <a:rPr lang="en-US" i="1">
                            <a:latin typeface="Cambria Math" charset="0"/>
                            <a:ea typeface="Cambria Math" charset="0"/>
                            <a:cs typeface="Cambria Math" charset="0"/>
                            <a:sym typeface="Wingdings"/>
                          </a:rPr>
                          <m:t>𝐴</m:t>
                        </m:r>
                      </m:sub>
                    </m:sSub>
                  </m:oMath>
                </a14:m>
                <a:endParaRPr lang="en-GB" dirty="0">
                  <a:sym typeface="Wingdings"/>
                </a:endParaRPr>
              </a:p>
              <a:p>
                <a:pPr marL="457200" lvl="1" indent="0">
                  <a:buNone/>
                </a:pPr>
                <a:r>
                  <a:rPr lang="en-GB" dirty="0">
                    <a:sym typeface="Wingdings"/>
                  </a:rPr>
                  <a:t>if </a:t>
                </a:r>
                <a14:m>
                  <m:oMath xmlns:m="http://schemas.openxmlformats.org/officeDocument/2006/math">
                    <m:sSub>
                      <m:sSubPr>
                        <m:ctrlPr>
                          <a:rPr lang="en-US" i="1">
                            <a:latin typeface="Cambria Math" panose="02040503050406030204" pitchFamily="18" charset="0"/>
                            <a:ea typeface="Cambria Math" charset="0"/>
                            <a:cs typeface="Cambria Math" charset="0"/>
                            <a:sym typeface="Wingdings"/>
                          </a:rPr>
                        </m:ctrlPr>
                      </m:sSubPr>
                      <m:e>
                        <m:r>
                          <a:rPr lang="en-US" i="1">
                            <a:latin typeface="Cambria Math" charset="0"/>
                            <a:ea typeface="Cambria Math" charset="0"/>
                            <a:cs typeface="Cambria Math" charset="0"/>
                            <a:sym typeface="Wingdings"/>
                          </a:rPr>
                          <m:t>𝑞</m:t>
                        </m:r>
                      </m:e>
                      <m:sub>
                        <m:r>
                          <a:rPr lang="en-US" i="1">
                            <a:latin typeface="Cambria Math" charset="0"/>
                            <a:ea typeface="Cambria Math" charset="0"/>
                            <a:cs typeface="Cambria Math" charset="0"/>
                            <a:sym typeface="Wingdings"/>
                          </a:rPr>
                          <m:t>𝐴</m:t>
                        </m:r>
                        <m:r>
                          <a:rPr lang="is-IS" i="1">
                            <a:latin typeface="Cambria Math" charset="0"/>
                            <a:ea typeface="Cambria Math" charset="0"/>
                            <a:cs typeface="Cambria Math" charset="0"/>
                            <a:sym typeface="Wingdings"/>
                          </a:rPr>
                          <m:t>→</m:t>
                        </m:r>
                        <m:r>
                          <a:rPr lang="en-US" i="1">
                            <a:latin typeface="Cambria Math" charset="0"/>
                            <a:ea typeface="Cambria Math" charset="0"/>
                            <a:cs typeface="Cambria Math" charset="0"/>
                            <a:sym typeface="Wingdings"/>
                          </a:rPr>
                          <m:t>𝐵</m:t>
                        </m:r>
                      </m:sub>
                    </m:sSub>
                    <m:r>
                      <a:rPr lang="en-US" i="1" smtClean="0">
                        <a:latin typeface="Cambria Math" charset="0"/>
                        <a:ea typeface="Cambria Math" charset="0"/>
                        <a:cs typeface="Cambria Math" charset="0"/>
                        <a:sym typeface="Wingdings"/>
                      </a:rPr>
                      <m:t>≠</m:t>
                    </m:r>
                    <m:sSub>
                      <m:sSubPr>
                        <m:ctrlPr>
                          <a:rPr lang="en-US" i="1">
                            <a:latin typeface="Cambria Math" panose="02040503050406030204" pitchFamily="18" charset="0"/>
                            <a:ea typeface="Cambria Math" charset="0"/>
                            <a:cs typeface="Cambria Math" charset="0"/>
                            <a:sym typeface="Wingdings"/>
                          </a:rPr>
                        </m:ctrlPr>
                      </m:sSubPr>
                      <m:e>
                        <m:r>
                          <a:rPr lang="en-US" i="1">
                            <a:latin typeface="Cambria Math" charset="0"/>
                            <a:ea typeface="Cambria Math" charset="0"/>
                            <a:cs typeface="Cambria Math" charset="0"/>
                            <a:sym typeface="Wingdings"/>
                          </a:rPr>
                          <m:t>𝑞</m:t>
                        </m:r>
                      </m:e>
                      <m:sub>
                        <m:r>
                          <a:rPr lang="en-US" i="1">
                            <a:latin typeface="Cambria Math" charset="0"/>
                            <a:ea typeface="Cambria Math" charset="0"/>
                            <a:cs typeface="Cambria Math" charset="0"/>
                            <a:sym typeface="Wingdings"/>
                          </a:rPr>
                          <m:t>𝐵</m:t>
                        </m:r>
                        <m:r>
                          <a:rPr lang="is-IS" i="1">
                            <a:latin typeface="Cambria Math" charset="0"/>
                            <a:ea typeface="Cambria Math" charset="0"/>
                            <a:cs typeface="Cambria Math" charset="0"/>
                            <a:sym typeface="Wingdings"/>
                          </a:rPr>
                          <m:t>→</m:t>
                        </m:r>
                        <m:r>
                          <a:rPr lang="en-US" i="1">
                            <a:latin typeface="Cambria Math" charset="0"/>
                            <a:ea typeface="Cambria Math" charset="0"/>
                            <a:cs typeface="Cambria Math" charset="0"/>
                            <a:sym typeface="Wingdings"/>
                          </a:rPr>
                          <m:t>𝐴</m:t>
                        </m:r>
                      </m:sub>
                    </m:sSub>
                  </m:oMath>
                </a14:m>
                <a:r>
                  <a:rPr lang="en-GB" dirty="0">
                    <a:sym typeface="Wingdings"/>
                  </a:rPr>
                  <a:t>, use acceptance ratio</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charset="0"/>
                          <a:sym typeface="Wingdings"/>
                        </a:rPr>
                        <m:t>𝐴</m:t>
                      </m:r>
                      <m:r>
                        <a:rPr lang="en-US" b="0" i="1" smtClean="0">
                          <a:latin typeface="Cambria Math" charset="0"/>
                          <a:sym typeface="Wingdings"/>
                        </a:rPr>
                        <m:t>=</m:t>
                      </m:r>
                      <m:func>
                        <m:funcPr>
                          <m:ctrlPr>
                            <a:rPr lang="en-US" b="0" i="1" smtClean="0">
                              <a:latin typeface="Cambria Math" panose="02040503050406030204" pitchFamily="18" charset="0"/>
                              <a:sym typeface="Wingdings"/>
                            </a:rPr>
                          </m:ctrlPr>
                        </m:funcPr>
                        <m:fName>
                          <m:r>
                            <m:rPr>
                              <m:sty m:val="p"/>
                            </m:rPr>
                            <a:rPr lang="en-US" b="0" i="0" smtClean="0">
                              <a:latin typeface="Cambria Math" charset="0"/>
                              <a:sym typeface="Wingdings"/>
                            </a:rPr>
                            <m:t>min</m:t>
                          </m:r>
                        </m:fName>
                        <m:e>
                          <m:d>
                            <m:dPr>
                              <m:ctrlPr>
                                <a:rPr lang="en-US" b="0" i="1" smtClean="0">
                                  <a:latin typeface="Cambria Math" panose="02040503050406030204" pitchFamily="18" charset="0"/>
                                  <a:sym typeface="Wingdings"/>
                                </a:rPr>
                              </m:ctrlPr>
                            </m:dPr>
                            <m:e>
                              <m:r>
                                <a:rPr lang="en-US" b="0" i="1" smtClean="0">
                                  <a:latin typeface="Cambria Math" charset="0"/>
                                  <a:sym typeface="Wingdings"/>
                                </a:rPr>
                                <m:t>1,</m:t>
                              </m:r>
                              <m:f>
                                <m:fPr>
                                  <m:ctrlPr>
                                    <a:rPr lang="en-US" b="0" i="1" smtClean="0">
                                      <a:latin typeface="Cambria Math" panose="02040503050406030204" pitchFamily="18" charset="0"/>
                                      <a:sym typeface="Wingdings"/>
                                    </a:rPr>
                                  </m:ctrlPr>
                                </m:fPr>
                                <m:num>
                                  <m:r>
                                    <a:rPr lang="en-US" b="0" i="1" smtClean="0">
                                      <a:latin typeface="Cambria Math" charset="0"/>
                                      <a:sym typeface="Wingdings"/>
                                    </a:rPr>
                                    <m:t>𝑓</m:t>
                                  </m:r>
                                  <m:d>
                                    <m:dPr>
                                      <m:ctrlPr>
                                        <a:rPr lang="en-US" b="0" i="1" smtClean="0">
                                          <a:latin typeface="Cambria Math" panose="02040503050406030204" pitchFamily="18" charset="0"/>
                                          <a:sym typeface="Wingdings"/>
                                        </a:rPr>
                                      </m:ctrlPr>
                                    </m:dPr>
                                    <m:e>
                                      <m:sSup>
                                        <m:sSupPr>
                                          <m:ctrlPr>
                                            <a:rPr lang="en-US" b="0" i="1" smtClean="0">
                                              <a:latin typeface="Cambria Math" panose="02040503050406030204" pitchFamily="18" charset="0"/>
                                              <a:sym typeface="Wingdings"/>
                                            </a:rPr>
                                          </m:ctrlPr>
                                        </m:sSupPr>
                                        <m:e>
                                          <m:r>
                                            <a:rPr lang="en-US" b="0" i="1" smtClean="0">
                                              <a:latin typeface="Cambria Math" charset="0"/>
                                              <a:ea typeface="Cambria Math" charset="0"/>
                                              <a:cs typeface="Cambria Math" charset="0"/>
                                              <a:sym typeface="Wingdings"/>
                                            </a:rPr>
                                            <m:t>𝜃</m:t>
                                          </m:r>
                                        </m:e>
                                        <m:sup>
                                          <m:r>
                                            <a:rPr lang="en-US" b="0" i="1" smtClean="0">
                                              <a:latin typeface="Cambria Math" charset="0"/>
                                              <a:sym typeface="Wingdings"/>
                                            </a:rPr>
                                            <m:t>′</m:t>
                                          </m:r>
                                        </m:sup>
                                      </m:sSup>
                                    </m:e>
                                  </m:d>
                                </m:num>
                                <m:den>
                                  <m:r>
                                    <a:rPr lang="en-US" b="0" i="1" smtClean="0">
                                      <a:latin typeface="Cambria Math" charset="0"/>
                                      <a:sym typeface="Wingdings"/>
                                    </a:rPr>
                                    <m:t>𝑓</m:t>
                                  </m:r>
                                  <m:d>
                                    <m:dPr>
                                      <m:ctrlPr>
                                        <a:rPr lang="en-US" b="0" i="1" smtClean="0">
                                          <a:latin typeface="Cambria Math" panose="02040503050406030204" pitchFamily="18" charset="0"/>
                                          <a:sym typeface="Wingdings"/>
                                        </a:rPr>
                                      </m:ctrlPr>
                                    </m:dPr>
                                    <m:e>
                                      <m:r>
                                        <a:rPr lang="en-US" i="1">
                                          <a:latin typeface="Cambria Math" charset="0"/>
                                          <a:ea typeface="Cambria Math" charset="0"/>
                                          <a:cs typeface="Cambria Math" charset="0"/>
                                          <a:sym typeface="Wingdings"/>
                                        </a:rPr>
                                        <m:t>𝜃</m:t>
                                      </m:r>
                                    </m:e>
                                  </m:d>
                                </m:den>
                              </m:f>
                              <m:f>
                                <m:fPr>
                                  <m:ctrlPr>
                                    <a:rPr lang="en-US" i="1">
                                      <a:latin typeface="Cambria Math" panose="02040503050406030204" pitchFamily="18" charset="0"/>
                                      <a:sym typeface="Wingdings"/>
                                    </a:rPr>
                                  </m:ctrlPr>
                                </m:fPr>
                                <m:num>
                                  <m:sSub>
                                    <m:sSubPr>
                                      <m:ctrlPr>
                                        <a:rPr lang="en-US" i="1">
                                          <a:latin typeface="Cambria Math" panose="02040503050406030204" pitchFamily="18" charset="0"/>
                                          <a:sym typeface="Wingdings"/>
                                        </a:rPr>
                                      </m:ctrlPr>
                                    </m:sSubPr>
                                    <m:e>
                                      <m:r>
                                        <a:rPr lang="en-US" i="1">
                                          <a:latin typeface="Cambria Math" charset="0"/>
                                          <a:sym typeface="Wingdings"/>
                                        </a:rPr>
                                        <m:t>𝑞</m:t>
                                      </m:r>
                                    </m:e>
                                    <m:sub>
                                      <m:sSup>
                                        <m:sSupPr>
                                          <m:ctrlPr>
                                            <a:rPr lang="en-US" b="0" i="1" smtClean="0">
                                              <a:latin typeface="Cambria Math" panose="02040503050406030204" pitchFamily="18" charset="0"/>
                                              <a:sym typeface="Wingdings"/>
                                            </a:rPr>
                                          </m:ctrlPr>
                                        </m:sSupPr>
                                        <m:e>
                                          <m:r>
                                            <a:rPr lang="en-US" i="1">
                                              <a:latin typeface="Cambria Math" charset="0"/>
                                              <a:ea typeface="Cambria Math" charset="0"/>
                                              <a:cs typeface="Cambria Math" charset="0"/>
                                              <a:sym typeface="Wingdings"/>
                                            </a:rPr>
                                            <m:t>𝜃</m:t>
                                          </m:r>
                                        </m:e>
                                        <m:sup>
                                          <m:r>
                                            <a:rPr lang="en-US" b="0" i="1" smtClean="0">
                                              <a:latin typeface="Cambria Math" charset="0"/>
                                              <a:sym typeface="Wingdings"/>
                                            </a:rPr>
                                            <m:t>′</m:t>
                                          </m:r>
                                        </m:sup>
                                      </m:sSup>
                                      <m:r>
                                        <a:rPr lang="is-IS" i="1">
                                          <a:latin typeface="Cambria Math" charset="0"/>
                                          <a:ea typeface="Cambria Math" charset="0"/>
                                          <a:cs typeface="Cambria Math" charset="0"/>
                                          <a:sym typeface="Wingdings"/>
                                        </a:rPr>
                                        <m:t>→</m:t>
                                      </m:r>
                                      <m:r>
                                        <a:rPr lang="en-US" i="1">
                                          <a:latin typeface="Cambria Math" charset="0"/>
                                          <a:ea typeface="Cambria Math" charset="0"/>
                                          <a:cs typeface="Cambria Math" charset="0"/>
                                          <a:sym typeface="Wingdings"/>
                                        </a:rPr>
                                        <m:t>𝜃</m:t>
                                      </m:r>
                                    </m:sub>
                                  </m:sSub>
                                </m:num>
                                <m:den>
                                  <m:sSub>
                                    <m:sSubPr>
                                      <m:ctrlPr>
                                        <a:rPr lang="en-US" i="1">
                                          <a:latin typeface="Cambria Math" panose="02040503050406030204" pitchFamily="18" charset="0"/>
                                          <a:sym typeface="Wingdings"/>
                                        </a:rPr>
                                      </m:ctrlPr>
                                    </m:sSubPr>
                                    <m:e>
                                      <m:r>
                                        <a:rPr lang="en-US" i="1">
                                          <a:latin typeface="Cambria Math" charset="0"/>
                                          <a:sym typeface="Wingdings"/>
                                        </a:rPr>
                                        <m:t>𝑞</m:t>
                                      </m:r>
                                    </m:e>
                                    <m:sub>
                                      <m:r>
                                        <a:rPr lang="en-US" i="1">
                                          <a:latin typeface="Cambria Math" charset="0"/>
                                          <a:ea typeface="Cambria Math" charset="0"/>
                                          <a:cs typeface="Cambria Math" charset="0"/>
                                          <a:sym typeface="Wingdings"/>
                                        </a:rPr>
                                        <m:t>𝜃</m:t>
                                      </m:r>
                                      <m:r>
                                        <a:rPr lang="is-IS" i="1">
                                          <a:latin typeface="Cambria Math" charset="0"/>
                                          <a:ea typeface="Cambria Math" charset="0"/>
                                          <a:cs typeface="Cambria Math" charset="0"/>
                                          <a:sym typeface="Wingdings"/>
                                        </a:rPr>
                                        <m:t>→</m:t>
                                      </m:r>
                                      <m:sSup>
                                        <m:sSupPr>
                                          <m:ctrlPr>
                                            <a:rPr lang="en-US" b="0" i="1" smtClean="0">
                                              <a:latin typeface="Cambria Math" panose="02040503050406030204" pitchFamily="18" charset="0"/>
                                              <a:ea typeface="Cambria Math" charset="0"/>
                                              <a:cs typeface="Cambria Math" charset="0"/>
                                              <a:sym typeface="Wingdings"/>
                                            </a:rPr>
                                          </m:ctrlPr>
                                        </m:sSupPr>
                                        <m:e>
                                          <m:r>
                                            <a:rPr lang="en-US" i="1">
                                              <a:latin typeface="Cambria Math" charset="0"/>
                                              <a:ea typeface="Cambria Math" charset="0"/>
                                              <a:cs typeface="Cambria Math" charset="0"/>
                                              <a:sym typeface="Wingdings"/>
                                            </a:rPr>
                                            <m:t>𝜃</m:t>
                                          </m:r>
                                        </m:e>
                                        <m:sup>
                                          <m:r>
                                            <a:rPr lang="en-US" b="0" i="1" smtClean="0">
                                              <a:latin typeface="Cambria Math" charset="0"/>
                                              <a:ea typeface="Cambria Math" charset="0"/>
                                              <a:cs typeface="Cambria Math" charset="0"/>
                                              <a:sym typeface="Wingdings"/>
                                            </a:rPr>
                                            <m:t>′</m:t>
                                          </m:r>
                                        </m:sup>
                                      </m:sSup>
                                    </m:sub>
                                  </m:sSub>
                                </m:den>
                              </m:f>
                            </m:e>
                          </m:d>
                        </m:e>
                      </m:func>
                    </m:oMath>
                  </m:oMathPara>
                </a14:m>
                <a:endParaRPr lang="en-GB" dirty="0">
                  <a:sym typeface="Wingdings"/>
                </a:endParaRPr>
              </a:p>
              <a:p>
                <a:pPr marL="457200" lvl="1" indent="0">
                  <a:buNone/>
                </a:pPr>
                <a:r>
                  <a:rPr lang="en-GB" dirty="0">
                    <a:sym typeface="Wingdings"/>
                  </a:rPr>
                  <a:t>(Hastings 1970)</a:t>
                </a:r>
              </a:p>
              <a:p>
                <a:pPr marL="457200" lvl="1" indent="0">
                  <a:buNone/>
                </a:pPr>
                <a:endParaRPr lang="en-GB" dirty="0"/>
              </a:p>
              <a:p>
                <a:pPr marL="0" indent="0">
                  <a:buNone/>
                </a:pPr>
                <a:r>
                  <a:rPr lang="en-GB" dirty="0"/>
                  <a:t>Connectedness of distribution</a:t>
                </a:r>
              </a:p>
              <a:p>
                <a:pPr marL="457200" lvl="1" indent="0">
                  <a:buNone/>
                </a:pPr>
                <a:r>
                  <a:rPr lang="en-GB" dirty="0"/>
                  <a:t>ensures “</a:t>
                </a:r>
                <a:r>
                  <a:rPr lang="en-GB" dirty="0" err="1"/>
                  <a:t>ergodicity</a:t>
                </a:r>
                <a:r>
                  <a:rPr lang="en-GB" dirty="0"/>
                  <a:t>”</a:t>
                </a:r>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2" t="-2801" b="-280"/>
                </a:stretch>
              </a:blipFill>
            </p:spPr>
            <p:txBody>
              <a:bodyPr/>
              <a:lstStyle/>
              <a:p>
                <a:r>
                  <a:rPr lang="en-US">
                    <a:noFill/>
                  </a:rPr>
                  <a:t> </a:t>
                </a:r>
              </a:p>
            </p:txBody>
          </p:sp>
        </mc:Fallback>
      </mc:AlternateContent>
    </p:spTree>
    <p:extLst>
      <p:ext uri="{BB962C8B-B14F-4D97-AF65-F5344CB8AC3E}">
        <p14:creationId xmlns:p14="http://schemas.microsoft.com/office/powerpoint/2010/main" val="4003777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Requirements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marL="0" indent="0">
                  <a:buNone/>
                </a:pPr>
                <a:r>
                  <a:rPr lang="en-GB" dirty="0"/>
                  <a:t>Symmetry of proposal distribution</a:t>
                </a:r>
              </a:p>
              <a:p>
                <a:pPr marL="457200" lvl="1" indent="0">
                  <a:buNone/>
                </a:pPr>
                <a:r>
                  <a:rPr lang="en-GB" dirty="0"/>
                  <a:t>“detailed balance” </a:t>
                </a:r>
                <a14:m>
                  <m:oMath xmlns:m="http://schemas.openxmlformats.org/officeDocument/2006/math">
                    <m:sSub>
                      <m:sSubPr>
                        <m:ctrlPr>
                          <a:rPr lang="en-US" i="1">
                            <a:latin typeface="Cambria Math" panose="02040503050406030204" pitchFamily="18" charset="0"/>
                            <a:ea typeface="Cambria Math" charset="0"/>
                            <a:cs typeface="Cambria Math" charset="0"/>
                            <a:sym typeface="Wingdings"/>
                          </a:rPr>
                        </m:ctrlPr>
                      </m:sSubPr>
                      <m:e>
                        <m:r>
                          <a:rPr lang="en-US" b="0" i="1" smtClean="0">
                            <a:latin typeface="Cambria Math" charset="0"/>
                            <a:ea typeface="Cambria Math" charset="0"/>
                            <a:cs typeface="Cambria Math" charset="0"/>
                            <a:sym typeface="Wingdings"/>
                          </a:rPr>
                          <m:t>𝑞</m:t>
                        </m:r>
                      </m:e>
                      <m:sub>
                        <m:r>
                          <a:rPr lang="en-US" i="1">
                            <a:latin typeface="Cambria Math" charset="0"/>
                            <a:ea typeface="Cambria Math" charset="0"/>
                            <a:cs typeface="Cambria Math" charset="0"/>
                            <a:sym typeface="Wingdings"/>
                          </a:rPr>
                          <m:t>𝐴</m:t>
                        </m:r>
                        <m:r>
                          <a:rPr lang="is-IS" i="1">
                            <a:latin typeface="Cambria Math" charset="0"/>
                            <a:ea typeface="Cambria Math" charset="0"/>
                            <a:cs typeface="Cambria Math" charset="0"/>
                            <a:sym typeface="Wingdings"/>
                          </a:rPr>
                          <m:t>→</m:t>
                        </m:r>
                        <m:r>
                          <a:rPr lang="en-US" i="1">
                            <a:latin typeface="Cambria Math" charset="0"/>
                            <a:ea typeface="Cambria Math" charset="0"/>
                            <a:cs typeface="Cambria Math" charset="0"/>
                            <a:sym typeface="Wingdings"/>
                          </a:rPr>
                          <m:t>𝐵</m:t>
                        </m:r>
                      </m:sub>
                    </m:sSub>
                    <m:r>
                      <a:rPr lang="en-US" b="0" i="1" smtClean="0">
                        <a:latin typeface="Cambria Math" charset="0"/>
                        <a:ea typeface="Cambria Math" charset="0"/>
                        <a:cs typeface="Cambria Math" charset="0"/>
                        <a:sym typeface="Wingdings"/>
                      </a:rPr>
                      <m:t>=</m:t>
                    </m:r>
                    <m:sSub>
                      <m:sSubPr>
                        <m:ctrlPr>
                          <a:rPr lang="en-US" i="1">
                            <a:latin typeface="Cambria Math" panose="02040503050406030204" pitchFamily="18" charset="0"/>
                            <a:ea typeface="Cambria Math" charset="0"/>
                            <a:cs typeface="Cambria Math" charset="0"/>
                            <a:sym typeface="Wingdings"/>
                          </a:rPr>
                        </m:ctrlPr>
                      </m:sSubPr>
                      <m:e>
                        <m:r>
                          <a:rPr lang="en-US" b="0" i="1" smtClean="0">
                            <a:latin typeface="Cambria Math" charset="0"/>
                            <a:ea typeface="Cambria Math" charset="0"/>
                            <a:cs typeface="Cambria Math" charset="0"/>
                            <a:sym typeface="Wingdings"/>
                          </a:rPr>
                          <m:t>𝑞</m:t>
                        </m:r>
                      </m:e>
                      <m:sub>
                        <m:r>
                          <a:rPr lang="en-US" i="1">
                            <a:latin typeface="Cambria Math" charset="0"/>
                            <a:ea typeface="Cambria Math" charset="0"/>
                            <a:cs typeface="Cambria Math" charset="0"/>
                            <a:sym typeface="Wingdings"/>
                          </a:rPr>
                          <m:t>𝐵</m:t>
                        </m:r>
                        <m:r>
                          <a:rPr lang="is-IS" i="1">
                            <a:latin typeface="Cambria Math" charset="0"/>
                            <a:ea typeface="Cambria Math" charset="0"/>
                            <a:cs typeface="Cambria Math" charset="0"/>
                            <a:sym typeface="Wingdings"/>
                          </a:rPr>
                          <m:t>→</m:t>
                        </m:r>
                        <m:r>
                          <a:rPr lang="en-US" i="1">
                            <a:latin typeface="Cambria Math" charset="0"/>
                            <a:ea typeface="Cambria Math" charset="0"/>
                            <a:cs typeface="Cambria Math" charset="0"/>
                            <a:sym typeface="Wingdings"/>
                          </a:rPr>
                          <m:t>𝐴</m:t>
                        </m:r>
                      </m:sub>
                    </m:sSub>
                  </m:oMath>
                </a14:m>
                <a:endParaRPr lang="en-GB" dirty="0">
                  <a:sym typeface="Wingdings"/>
                </a:endParaRPr>
              </a:p>
              <a:p>
                <a:pPr marL="457200" lvl="1" indent="0">
                  <a:buNone/>
                </a:pPr>
                <a:r>
                  <a:rPr lang="en-GB" dirty="0">
                    <a:sym typeface="Wingdings"/>
                  </a:rPr>
                  <a:t>if </a:t>
                </a:r>
                <a14:m>
                  <m:oMath xmlns:m="http://schemas.openxmlformats.org/officeDocument/2006/math">
                    <m:sSub>
                      <m:sSubPr>
                        <m:ctrlPr>
                          <a:rPr lang="en-US" i="1">
                            <a:latin typeface="Cambria Math" panose="02040503050406030204" pitchFamily="18" charset="0"/>
                            <a:ea typeface="Cambria Math" charset="0"/>
                            <a:cs typeface="Cambria Math" charset="0"/>
                            <a:sym typeface="Wingdings"/>
                          </a:rPr>
                        </m:ctrlPr>
                      </m:sSubPr>
                      <m:e>
                        <m:r>
                          <a:rPr lang="en-US" i="1">
                            <a:latin typeface="Cambria Math" charset="0"/>
                            <a:ea typeface="Cambria Math" charset="0"/>
                            <a:cs typeface="Cambria Math" charset="0"/>
                            <a:sym typeface="Wingdings"/>
                          </a:rPr>
                          <m:t>𝑞</m:t>
                        </m:r>
                      </m:e>
                      <m:sub>
                        <m:r>
                          <a:rPr lang="en-US" i="1">
                            <a:latin typeface="Cambria Math" charset="0"/>
                            <a:ea typeface="Cambria Math" charset="0"/>
                            <a:cs typeface="Cambria Math" charset="0"/>
                            <a:sym typeface="Wingdings"/>
                          </a:rPr>
                          <m:t>𝐴</m:t>
                        </m:r>
                        <m:r>
                          <a:rPr lang="is-IS" i="1">
                            <a:latin typeface="Cambria Math" charset="0"/>
                            <a:ea typeface="Cambria Math" charset="0"/>
                            <a:cs typeface="Cambria Math" charset="0"/>
                            <a:sym typeface="Wingdings"/>
                          </a:rPr>
                          <m:t>→</m:t>
                        </m:r>
                        <m:r>
                          <a:rPr lang="en-US" i="1">
                            <a:latin typeface="Cambria Math" charset="0"/>
                            <a:ea typeface="Cambria Math" charset="0"/>
                            <a:cs typeface="Cambria Math" charset="0"/>
                            <a:sym typeface="Wingdings"/>
                          </a:rPr>
                          <m:t>𝐵</m:t>
                        </m:r>
                      </m:sub>
                    </m:sSub>
                    <m:r>
                      <a:rPr lang="en-US" i="1" smtClean="0">
                        <a:latin typeface="Cambria Math" charset="0"/>
                        <a:ea typeface="Cambria Math" charset="0"/>
                        <a:cs typeface="Cambria Math" charset="0"/>
                        <a:sym typeface="Wingdings"/>
                      </a:rPr>
                      <m:t>≠</m:t>
                    </m:r>
                    <m:sSub>
                      <m:sSubPr>
                        <m:ctrlPr>
                          <a:rPr lang="en-US" i="1">
                            <a:latin typeface="Cambria Math" panose="02040503050406030204" pitchFamily="18" charset="0"/>
                            <a:ea typeface="Cambria Math" charset="0"/>
                            <a:cs typeface="Cambria Math" charset="0"/>
                            <a:sym typeface="Wingdings"/>
                          </a:rPr>
                        </m:ctrlPr>
                      </m:sSubPr>
                      <m:e>
                        <m:r>
                          <a:rPr lang="en-US" i="1">
                            <a:latin typeface="Cambria Math" charset="0"/>
                            <a:ea typeface="Cambria Math" charset="0"/>
                            <a:cs typeface="Cambria Math" charset="0"/>
                            <a:sym typeface="Wingdings"/>
                          </a:rPr>
                          <m:t>𝑞</m:t>
                        </m:r>
                      </m:e>
                      <m:sub>
                        <m:r>
                          <a:rPr lang="en-US" i="1">
                            <a:latin typeface="Cambria Math" charset="0"/>
                            <a:ea typeface="Cambria Math" charset="0"/>
                            <a:cs typeface="Cambria Math" charset="0"/>
                            <a:sym typeface="Wingdings"/>
                          </a:rPr>
                          <m:t>𝐵</m:t>
                        </m:r>
                        <m:r>
                          <a:rPr lang="is-IS" i="1">
                            <a:latin typeface="Cambria Math" charset="0"/>
                            <a:ea typeface="Cambria Math" charset="0"/>
                            <a:cs typeface="Cambria Math" charset="0"/>
                            <a:sym typeface="Wingdings"/>
                          </a:rPr>
                          <m:t>→</m:t>
                        </m:r>
                        <m:r>
                          <a:rPr lang="en-US" i="1">
                            <a:latin typeface="Cambria Math" charset="0"/>
                            <a:ea typeface="Cambria Math" charset="0"/>
                            <a:cs typeface="Cambria Math" charset="0"/>
                            <a:sym typeface="Wingdings"/>
                          </a:rPr>
                          <m:t>𝐴</m:t>
                        </m:r>
                      </m:sub>
                    </m:sSub>
                  </m:oMath>
                </a14:m>
                <a:r>
                  <a:rPr lang="en-GB" dirty="0">
                    <a:sym typeface="Wingdings"/>
                  </a:rPr>
                  <a:t>, use acceptance ratio</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charset="0"/>
                          <a:sym typeface="Wingdings"/>
                        </a:rPr>
                        <m:t>𝐴</m:t>
                      </m:r>
                      <m:r>
                        <a:rPr lang="en-US" b="0" i="1" smtClean="0">
                          <a:latin typeface="Cambria Math" charset="0"/>
                          <a:sym typeface="Wingdings"/>
                        </a:rPr>
                        <m:t>=</m:t>
                      </m:r>
                      <m:func>
                        <m:funcPr>
                          <m:ctrlPr>
                            <a:rPr lang="en-US" b="0" i="1" smtClean="0">
                              <a:latin typeface="Cambria Math" panose="02040503050406030204" pitchFamily="18" charset="0"/>
                              <a:sym typeface="Wingdings"/>
                            </a:rPr>
                          </m:ctrlPr>
                        </m:funcPr>
                        <m:fName>
                          <m:r>
                            <m:rPr>
                              <m:sty m:val="p"/>
                            </m:rPr>
                            <a:rPr lang="en-US" b="0" i="0" smtClean="0">
                              <a:latin typeface="Cambria Math" charset="0"/>
                              <a:sym typeface="Wingdings"/>
                            </a:rPr>
                            <m:t>min</m:t>
                          </m:r>
                        </m:fName>
                        <m:e>
                          <m:d>
                            <m:dPr>
                              <m:ctrlPr>
                                <a:rPr lang="en-US" b="0" i="1" smtClean="0">
                                  <a:latin typeface="Cambria Math" panose="02040503050406030204" pitchFamily="18" charset="0"/>
                                  <a:sym typeface="Wingdings"/>
                                </a:rPr>
                              </m:ctrlPr>
                            </m:dPr>
                            <m:e>
                              <m:r>
                                <a:rPr lang="en-US" b="0" i="1" smtClean="0">
                                  <a:latin typeface="Cambria Math" charset="0"/>
                                  <a:sym typeface="Wingdings"/>
                                </a:rPr>
                                <m:t>1,</m:t>
                              </m:r>
                              <m:f>
                                <m:fPr>
                                  <m:ctrlPr>
                                    <a:rPr lang="en-US" b="0" i="1" smtClean="0">
                                      <a:latin typeface="Cambria Math" panose="02040503050406030204" pitchFamily="18" charset="0"/>
                                      <a:sym typeface="Wingdings"/>
                                    </a:rPr>
                                  </m:ctrlPr>
                                </m:fPr>
                                <m:num>
                                  <m:r>
                                    <a:rPr lang="en-US" b="0" i="1" smtClean="0">
                                      <a:latin typeface="Cambria Math" charset="0"/>
                                      <a:sym typeface="Wingdings"/>
                                    </a:rPr>
                                    <m:t>𝑓</m:t>
                                  </m:r>
                                  <m:d>
                                    <m:dPr>
                                      <m:ctrlPr>
                                        <a:rPr lang="en-US" b="0" i="1" smtClean="0">
                                          <a:latin typeface="Cambria Math" panose="02040503050406030204" pitchFamily="18" charset="0"/>
                                          <a:sym typeface="Wingdings"/>
                                        </a:rPr>
                                      </m:ctrlPr>
                                    </m:dPr>
                                    <m:e>
                                      <m:sSup>
                                        <m:sSupPr>
                                          <m:ctrlPr>
                                            <a:rPr lang="en-US" b="0" i="1" smtClean="0">
                                              <a:latin typeface="Cambria Math" panose="02040503050406030204" pitchFamily="18" charset="0"/>
                                              <a:sym typeface="Wingdings"/>
                                            </a:rPr>
                                          </m:ctrlPr>
                                        </m:sSupPr>
                                        <m:e>
                                          <m:r>
                                            <a:rPr lang="en-US" b="0" i="1" smtClean="0">
                                              <a:latin typeface="Cambria Math" charset="0"/>
                                              <a:ea typeface="Cambria Math" charset="0"/>
                                              <a:cs typeface="Cambria Math" charset="0"/>
                                              <a:sym typeface="Wingdings"/>
                                            </a:rPr>
                                            <m:t>𝜃</m:t>
                                          </m:r>
                                        </m:e>
                                        <m:sup>
                                          <m:r>
                                            <a:rPr lang="en-US" b="0" i="1" smtClean="0">
                                              <a:latin typeface="Cambria Math" charset="0"/>
                                              <a:sym typeface="Wingdings"/>
                                            </a:rPr>
                                            <m:t>′</m:t>
                                          </m:r>
                                        </m:sup>
                                      </m:sSup>
                                    </m:e>
                                  </m:d>
                                </m:num>
                                <m:den>
                                  <m:r>
                                    <a:rPr lang="en-US" b="0" i="1" smtClean="0">
                                      <a:latin typeface="Cambria Math" charset="0"/>
                                      <a:sym typeface="Wingdings"/>
                                    </a:rPr>
                                    <m:t>𝑓</m:t>
                                  </m:r>
                                  <m:d>
                                    <m:dPr>
                                      <m:ctrlPr>
                                        <a:rPr lang="en-US" b="0" i="1" smtClean="0">
                                          <a:latin typeface="Cambria Math" panose="02040503050406030204" pitchFamily="18" charset="0"/>
                                          <a:sym typeface="Wingdings"/>
                                        </a:rPr>
                                      </m:ctrlPr>
                                    </m:dPr>
                                    <m:e>
                                      <m:r>
                                        <a:rPr lang="en-US" i="1">
                                          <a:latin typeface="Cambria Math" charset="0"/>
                                          <a:ea typeface="Cambria Math" charset="0"/>
                                          <a:cs typeface="Cambria Math" charset="0"/>
                                          <a:sym typeface="Wingdings"/>
                                        </a:rPr>
                                        <m:t>𝜃</m:t>
                                      </m:r>
                                    </m:e>
                                  </m:d>
                                </m:den>
                              </m:f>
                              <m:f>
                                <m:fPr>
                                  <m:ctrlPr>
                                    <a:rPr lang="en-US" i="1">
                                      <a:latin typeface="Cambria Math" panose="02040503050406030204" pitchFamily="18" charset="0"/>
                                      <a:sym typeface="Wingdings"/>
                                    </a:rPr>
                                  </m:ctrlPr>
                                </m:fPr>
                                <m:num>
                                  <m:sSub>
                                    <m:sSubPr>
                                      <m:ctrlPr>
                                        <a:rPr lang="en-US" i="1">
                                          <a:latin typeface="Cambria Math" panose="02040503050406030204" pitchFamily="18" charset="0"/>
                                          <a:sym typeface="Wingdings"/>
                                        </a:rPr>
                                      </m:ctrlPr>
                                    </m:sSubPr>
                                    <m:e>
                                      <m:r>
                                        <a:rPr lang="en-US" i="1">
                                          <a:latin typeface="Cambria Math" charset="0"/>
                                          <a:sym typeface="Wingdings"/>
                                        </a:rPr>
                                        <m:t>𝑞</m:t>
                                      </m:r>
                                    </m:e>
                                    <m:sub>
                                      <m:sSup>
                                        <m:sSupPr>
                                          <m:ctrlPr>
                                            <a:rPr lang="en-US" b="0" i="1" smtClean="0">
                                              <a:latin typeface="Cambria Math" panose="02040503050406030204" pitchFamily="18" charset="0"/>
                                              <a:sym typeface="Wingdings"/>
                                            </a:rPr>
                                          </m:ctrlPr>
                                        </m:sSupPr>
                                        <m:e>
                                          <m:r>
                                            <a:rPr lang="en-US" i="1">
                                              <a:latin typeface="Cambria Math" charset="0"/>
                                              <a:ea typeface="Cambria Math" charset="0"/>
                                              <a:cs typeface="Cambria Math" charset="0"/>
                                              <a:sym typeface="Wingdings"/>
                                            </a:rPr>
                                            <m:t>𝜃</m:t>
                                          </m:r>
                                        </m:e>
                                        <m:sup>
                                          <m:r>
                                            <a:rPr lang="en-US" b="0" i="1" smtClean="0">
                                              <a:latin typeface="Cambria Math" charset="0"/>
                                              <a:sym typeface="Wingdings"/>
                                            </a:rPr>
                                            <m:t>′</m:t>
                                          </m:r>
                                        </m:sup>
                                      </m:sSup>
                                      <m:r>
                                        <a:rPr lang="is-IS" i="1">
                                          <a:latin typeface="Cambria Math" charset="0"/>
                                          <a:ea typeface="Cambria Math" charset="0"/>
                                          <a:cs typeface="Cambria Math" charset="0"/>
                                          <a:sym typeface="Wingdings"/>
                                        </a:rPr>
                                        <m:t>→</m:t>
                                      </m:r>
                                      <m:r>
                                        <a:rPr lang="en-US" i="1">
                                          <a:latin typeface="Cambria Math" charset="0"/>
                                          <a:ea typeface="Cambria Math" charset="0"/>
                                          <a:cs typeface="Cambria Math" charset="0"/>
                                          <a:sym typeface="Wingdings"/>
                                        </a:rPr>
                                        <m:t>𝜃</m:t>
                                      </m:r>
                                    </m:sub>
                                  </m:sSub>
                                </m:num>
                                <m:den>
                                  <m:sSub>
                                    <m:sSubPr>
                                      <m:ctrlPr>
                                        <a:rPr lang="en-US" i="1">
                                          <a:latin typeface="Cambria Math" panose="02040503050406030204" pitchFamily="18" charset="0"/>
                                          <a:sym typeface="Wingdings"/>
                                        </a:rPr>
                                      </m:ctrlPr>
                                    </m:sSubPr>
                                    <m:e>
                                      <m:r>
                                        <a:rPr lang="en-US" i="1">
                                          <a:latin typeface="Cambria Math" charset="0"/>
                                          <a:sym typeface="Wingdings"/>
                                        </a:rPr>
                                        <m:t>𝑞</m:t>
                                      </m:r>
                                    </m:e>
                                    <m:sub>
                                      <m:r>
                                        <a:rPr lang="en-US" i="1">
                                          <a:latin typeface="Cambria Math" charset="0"/>
                                          <a:ea typeface="Cambria Math" charset="0"/>
                                          <a:cs typeface="Cambria Math" charset="0"/>
                                          <a:sym typeface="Wingdings"/>
                                        </a:rPr>
                                        <m:t>𝜃</m:t>
                                      </m:r>
                                      <m:r>
                                        <a:rPr lang="is-IS" i="1">
                                          <a:latin typeface="Cambria Math" charset="0"/>
                                          <a:ea typeface="Cambria Math" charset="0"/>
                                          <a:cs typeface="Cambria Math" charset="0"/>
                                          <a:sym typeface="Wingdings"/>
                                        </a:rPr>
                                        <m:t>→</m:t>
                                      </m:r>
                                      <m:sSup>
                                        <m:sSupPr>
                                          <m:ctrlPr>
                                            <a:rPr lang="en-US" b="0" i="1" smtClean="0">
                                              <a:latin typeface="Cambria Math" panose="02040503050406030204" pitchFamily="18" charset="0"/>
                                              <a:ea typeface="Cambria Math" charset="0"/>
                                              <a:cs typeface="Cambria Math" charset="0"/>
                                              <a:sym typeface="Wingdings"/>
                                            </a:rPr>
                                          </m:ctrlPr>
                                        </m:sSupPr>
                                        <m:e>
                                          <m:r>
                                            <a:rPr lang="en-US" i="1">
                                              <a:latin typeface="Cambria Math" charset="0"/>
                                              <a:ea typeface="Cambria Math" charset="0"/>
                                              <a:cs typeface="Cambria Math" charset="0"/>
                                              <a:sym typeface="Wingdings"/>
                                            </a:rPr>
                                            <m:t>𝜃</m:t>
                                          </m:r>
                                        </m:e>
                                        <m:sup>
                                          <m:r>
                                            <a:rPr lang="en-US" b="0" i="1" smtClean="0">
                                              <a:latin typeface="Cambria Math" charset="0"/>
                                              <a:ea typeface="Cambria Math" charset="0"/>
                                              <a:cs typeface="Cambria Math" charset="0"/>
                                              <a:sym typeface="Wingdings"/>
                                            </a:rPr>
                                            <m:t>′</m:t>
                                          </m:r>
                                        </m:sup>
                                      </m:sSup>
                                    </m:sub>
                                  </m:sSub>
                                </m:den>
                              </m:f>
                            </m:e>
                          </m:d>
                        </m:e>
                      </m:func>
                    </m:oMath>
                  </m:oMathPara>
                </a14:m>
                <a:endParaRPr lang="en-GB" dirty="0">
                  <a:sym typeface="Wingdings"/>
                </a:endParaRPr>
              </a:p>
              <a:p>
                <a:pPr marL="457200" lvl="1" indent="0">
                  <a:buNone/>
                </a:pPr>
                <a:r>
                  <a:rPr lang="en-GB" dirty="0">
                    <a:sym typeface="Wingdings"/>
                  </a:rPr>
                  <a:t>(Hastings 1970)</a:t>
                </a:r>
              </a:p>
              <a:p>
                <a:pPr marL="457200" lvl="1" indent="0">
                  <a:buNone/>
                </a:pPr>
                <a:endParaRPr lang="en-GB" dirty="0"/>
              </a:p>
              <a:p>
                <a:pPr marL="0" indent="0">
                  <a:buNone/>
                </a:pPr>
                <a:r>
                  <a:rPr lang="en-GB" dirty="0"/>
                  <a:t>Connectedness of distribution</a:t>
                </a:r>
              </a:p>
              <a:p>
                <a:pPr marL="457200" lvl="1" indent="0">
                  <a:buNone/>
                </a:pPr>
                <a:r>
                  <a:rPr lang="en-GB" dirty="0"/>
                  <a:t>ensures “</a:t>
                </a:r>
                <a:r>
                  <a:rPr lang="en-GB" dirty="0" err="1"/>
                  <a:t>ergodicity</a:t>
                </a:r>
                <a:r>
                  <a:rPr lang="en-GB" dirty="0"/>
                  <a:t>”</a:t>
                </a:r>
              </a:p>
              <a:p>
                <a:pPr marL="0" indent="0">
                  <a:buNone/>
                </a:pP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2" t="-3081" b="-280"/>
                </a:stretch>
              </a:blipFill>
            </p:spPr>
            <p:txBody>
              <a:bodyPr/>
              <a:lstStyle/>
              <a:p>
                <a:r>
                  <a:rPr lang="en-GB">
                    <a:noFill/>
                  </a:rPr>
                  <a:t> </a:t>
                </a:r>
              </a:p>
            </p:txBody>
          </p:sp>
        </mc:Fallback>
      </mc:AlternateContent>
      <p:sp>
        <p:nvSpPr>
          <p:cNvPr id="4" name="Rectangle 3">
            <a:extLst>
              <a:ext uri="{FF2B5EF4-FFF2-40B4-BE49-F238E27FC236}">
                <a16:creationId xmlns:a16="http://schemas.microsoft.com/office/drawing/2014/main" id="{427D9D14-5CAF-32E1-FC65-14E7A7B87951}"/>
              </a:ext>
            </a:extLst>
          </p:cNvPr>
          <p:cNvSpPr/>
          <p:nvPr/>
        </p:nvSpPr>
        <p:spPr>
          <a:xfrm>
            <a:off x="1180730" y="4215255"/>
            <a:ext cx="6241002" cy="2554545"/>
          </a:xfrm>
          <a:prstGeom prst="rect">
            <a:avLst/>
          </a:prstGeom>
          <a:noFill/>
        </p:spPr>
        <p:txBody>
          <a:bodyPr wrap="square" lIns="91440" tIns="45720" rIns="91440" bIns="45720">
            <a:spAutoFit/>
            <a:scene3d>
              <a:camera prst="orthographicFront"/>
              <a:lightRig rig="threePt" dir="t"/>
            </a:scene3d>
            <a:sp3d extrusionH="57150" prstMaterial="dkEdge">
              <a:bevelT w="57150" h="38100" prst="artDeco"/>
            </a:sp3d>
          </a:bodyPr>
          <a:lstStyle/>
          <a:p>
            <a:pPr algn="ctr"/>
            <a:r>
              <a:rPr lang="en-GB" sz="80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News Gothic MT" panose="020B0503020103020203" pitchFamily="34" charset="0"/>
              </a:rPr>
              <a:t>Metropolis-</a:t>
            </a:r>
          </a:p>
          <a:p>
            <a:pPr algn="ctr"/>
            <a:r>
              <a:rPr lang="en-GB" sz="8000" b="1" cap="none" spc="0"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News Gothic MT" panose="020B0503020103020203" pitchFamily="34" charset="0"/>
              </a:rPr>
              <a:t>Hastings</a:t>
            </a:r>
          </a:p>
        </p:txBody>
      </p:sp>
      <mc:AlternateContent xmlns:mc="http://schemas.openxmlformats.org/markup-compatibility/2006">
        <mc:Choice xmlns:p14="http://schemas.microsoft.com/office/powerpoint/2010/main" xmlns:aink="http://schemas.microsoft.com/office/drawing/2016/ink" Requires="p14 aink">
          <p:contentPart p14:bwMode="auto" r:id="rId3">
            <p14:nvContentPartPr>
              <p14:cNvPr id="6" name="Ink 5">
                <a:extLst>
                  <a:ext uri="{FF2B5EF4-FFF2-40B4-BE49-F238E27FC236}">
                    <a16:creationId xmlns:a16="http://schemas.microsoft.com/office/drawing/2014/main" id="{98FE5F8F-2722-33A2-6C3C-7E8E80086AFE}"/>
                  </a:ext>
                </a:extLst>
              </p14:cNvPr>
              <p14:cNvContentPartPr/>
              <p14:nvPr/>
            </p14:nvContentPartPr>
            <p14:xfrm>
              <a:off x="260862" y="659167"/>
              <a:ext cx="8349840" cy="4833360"/>
            </p14:xfrm>
          </p:contentPart>
        </mc:Choice>
        <mc:Fallback>
          <p:pic>
            <p:nvPicPr>
              <p:cNvPr id="6" name="Ink 5">
                <a:extLst>
                  <a:ext uri="{FF2B5EF4-FFF2-40B4-BE49-F238E27FC236}">
                    <a16:creationId xmlns:a16="http://schemas.microsoft.com/office/drawing/2014/main" id="{98FE5F8F-2722-33A2-6C3C-7E8E80086AFE}"/>
                  </a:ext>
                </a:extLst>
              </p:cNvPr>
              <p:cNvPicPr/>
              <p:nvPr/>
            </p:nvPicPr>
            <p:blipFill>
              <a:blip r:embed="rId4"/>
              <a:stretch>
                <a:fillRect/>
              </a:stretch>
            </p:blipFill>
            <p:spPr>
              <a:xfrm>
                <a:off x="197862" y="596167"/>
                <a:ext cx="8475480" cy="4959000"/>
              </a:xfrm>
              <a:prstGeom prst="rect">
                <a:avLst/>
              </a:prstGeom>
            </p:spPr>
          </p:pic>
        </mc:Fallback>
      </mc:AlternateContent>
    </p:spTree>
    <p:extLst>
      <p:ext uri="{BB962C8B-B14F-4D97-AF65-F5344CB8AC3E}">
        <p14:creationId xmlns:p14="http://schemas.microsoft.com/office/powerpoint/2010/main" val="95876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9" presetClass="exit" presetSubtype="0" fill="hold" grpId="1" nodeType="withEffect">
                                  <p:stCondLst>
                                    <p:cond delay="0"/>
                                  </p:stCondLst>
                                  <p:childTnLst>
                                    <p:animEffect transition="out" filter="dissolv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44"/>
            <a:ext cx="8229600" cy="1143000"/>
          </a:xfrm>
        </p:spPr>
        <p:txBody>
          <a:bodyPr/>
          <a:lstStyle/>
          <a:p>
            <a:r>
              <a:rPr lang="en-US" dirty="0"/>
              <a:t>Recap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0306" y="1018030"/>
                <a:ext cx="4436772" cy="1387698"/>
              </a:xfrm>
            </p:spPr>
            <p:txBody>
              <a:bodyPr>
                <a:normAutofit/>
              </a:bodyPr>
              <a:lstStyle/>
              <a:p>
                <a:pPr marL="0" lvl="0" indent="0" defTabSz="914400">
                  <a:spcBef>
                    <a:spcPts val="0"/>
                  </a:spcBef>
                  <a:buNone/>
                  <a:defRPr/>
                </a:pPr>
                <a14:m>
                  <m:oMathPara xmlns:m="http://schemas.openxmlformats.org/officeDocument/2006/math">
                    <m:oMathParaPr>
                      <m:jc m:val="centerGroup"/>
                    </m:oMathParaPr>
                    <m:oMath xmlns:m="http://schemas.openxmlformats.org/officeDocument/2006/math">
                      <m:r>
                        <a:rPr lang="en-US" sz="2800" b="0" i="1" smtClean="0">
                          <a:solidFill>
                            <a:schemeClr val="accent2"/>
                          </a:solidFill>
                          <a:latin typeface="Cambria Math" charset="0"/>
                        </a:rPr>
                        <m:t>𝑝</m:t>
                      </m:r>
                      <m:d>
                        <m:dPr>
                          <m:ctrlPr>
                            <a:rPr lang="en-US" sz="2800" b="0" i="1" smtClean="0">
                              <a:solidFill>
                                <a:schemeClr val="accent2"/>
                              </a:solidFill>
                              <a:latin typeface="Cambria Math" panose="02040503050406030204" pitchFamily="18" charset="0"/>
                            </a:rPr>
                          </m:ctrlPr>
                        </m:dPr>
                        <m:e>
                          <m:r>
                            <a:rPr lang="en-US" sz="2800" b="0" i="1" smtClean="0">
                              <a:solidFill>
                                <a:schemeClr val="accent2"/>
                              </a:solidFill>
                              <a:latin typeface="Cambria Math" charset="0"/>
                              <a:ea typeface="Cambria Math" charset="0"/>
                              <a:cs typeface="Cambria Math" charset="0"/>
                            </a:rPr>
                            <m:t>𝜃</m:t>
                          </m:r>
                        </m:e>
                        <m:e>
                          <m:r>
                            <a:rPr lang="en-US" sz="2800" b="0" i="1" smtClean="0">
                              <a:solidFill>
                                <a:schemeClr val="accent2"/>
                              </a:solidFill>
                              <a:latin typeface="Cambria Math" panose="02040503050406030204" pitchFamily="18" charset="0"/>
                              <a:ea typeface="Cambria Math" charset="0"/>
                              <a:cs typeface="Cambria Math" charset="0"/>
                            </a:rPr>
                            <m:t>𝐷</m:t>
                          </m:r>
                        </m:e>
                      </m:d>
                      <m:r>
                        <a:rPr lang="en-US" sz="2800" i="1">
                          <a:latin typeface="Cambria Math" panose="02040503050406030204" pitchFamily="18" charset="0"/>
                          <a:ea typeface="Cambria Math" panose="02040503050406030204" pitchFamily="18" charset="0"/>
                          <a:cs typeface="Cambria Math" charset="0"/>
                        </a:rPr>
                        <m:t>∝</m:t>
                      </m:r>
                      <m:r>
                        <a:rPr lang="en-US" sz="2800" i="1">
                          <a:solidFill>
                            <a:schemeClr val="accent1"/>
                          </a:solidFill>
                          <a:latin typeface="Cambria Math" charset="0"/>
                          <a:ea typeface="Cambria Math" charset="0"/>
                          <a:cs typeface="Cambria Math" charset="0"/>
                        </a:rPr>
                        <m:t>𝑝</m:t>
                      </m:r>
                      <m:d>
                        <m:dPr>
                          <m:ctrlPr>
                            <a:rPr lang="en-US" sz="2800" i="1">
                              <a:solidFill>
                                <a:schemeClr val="accent1"/>
                              </a:solidFill>
                              <a:latin typeface="Cambria Math" panose="02040503050406030204" pitchFamily="18" charset="0"/>
                              <a:ea typeface="Cambria Math" charset="0"/>
                              <a:cs typeface="Cambria Math" charset="0"/>
                            </a:rPr>
                          </m:ctrlPr>
                        </m:dPr>
                        <m:e>
                          <m:r>
                            <a:rPr lang="en-US" sz="2800" i="1">
                              <a:solidFill>
                                <a:schemeClr val="accent1"/>
                              </a:solidFill>
                              <a:latin typeface="Cambria Math" panose="02040503050406030204" pitchFamily="18" charset="0"/>
                              <a:ea typeface="Cambria Math" charset="0"/>
                              <a:cs typeface="Cambria Math" charset="0"/>
                            </a:rPr>
                            <m:t>𝐷</m:t>
                          </m:r>
                        </m:e>
                        <m:e>
                          <m:r>
                            <a:rPr lang="en-US" sz="2800" i="1">
                              <a:solidFill>
                                <a:schemeClr val="accent1"/>
                              </a:solidFill>
                              <a:latin typeface="Cambria Math" charset="0"/>
                              <a:ea typeface="Cambria Math" charset="0"/>
                              <a:cs typeface="Cambria Math" charset="0"/>
                            </a:rPr>
                            <m:t>𝜃</m:t>
                          </m:r>
                        </m:e>
                      </m:d>
                      <m:r>
                        <a:rPr lang="en-US" sz="2800" i="1">
                          <a:solidFill>
                            <a:schemeClr val="accent6"/>
                          </a:solidFill>
                          <a:latin typeface="Cambria Math" charset="0"/>
                          <a:ea typeface="Cambria Math" charset="0"/>
                          <a:cs typeface="Cambria Math" charset="0"/>
                        </a:rPr>
                        <m:t>𝑝</m:t>
                      </m:r>
                      <m:d>
                        <m:dPr>
                          <m:ctrlPr>
                            <a:rPr lang="en-US" sz="2800" i="1">
                              <a:solidFill>
                                <a:schemeClr val="accent6"/>
                              </a:solidFill>
                              <a:latin typeface="Cambria Math" panose="02040503050406030204" pitchFamily="18" charset="0"/>
                              <a:ea typeface="Cambria Math" charset="0"/>
                              <a:cs typeface="Cambria Math" charset="0"/>
                            </a:rPr>
                          </m:ctrlPr>
                        </m:dPr>
                        <m:e>
                          <m:r>
                            <a:rPr lang="en-US" sz="2800" i="1">
                              <a:solidFill>
                                <a:schemeClr val="accent6"/>
                              </a:solidFill>
                              <a:latin typeface="Cambria Math" charset="0"/>
                              <a:ea typeface="Cambria Math" charset="0"/>
                              <a:cs typeface="Cambria Math" charset="0"/>
                            </a:rPr>
                            <m:t>𝜃</m:t>
                          </m:r>
                        </m:e>
                      </m:d>
                    </m:oMath>
                  </m:oMathPara>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0306" y="1018030"/>
                <a:ext cx="4436772" cy="1387698"/>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FCB00EE0-7043-1546-AD7A-A13F7DAA609A}"/>
                  </a:ext>
                </a:extLst>
              </p:cNvPr>
              <p:cNvSpPr txBox="1">
                <a:spLocks/>
              </p:cNvSpPr>
              <p:nvPr/>
            </p:nvSpPr>
            <p:spPr>
              <a:xfrm>
                <a:off x="3606087" y="1021646"/>
                <a:ext cx="5557234" cy="96913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defRPr/>
                </a:pPr>
                <a14:m>
                  <m:oMathPara xmlns:m="http://schemas.openxmlformats.org/officeDocument/2006/math">
                    <m:oMathParaPr>
                      <m:jc m:val="centerGroup"/>
                    </m:oMathParaPr>
                    <m:oMath xmlns:m="http://schemas.openxmlformats.org/officeDocument/2006/math">
                      <m:r>
                        <m:rPr>
                          <m:sty m:val="p"/>
                        </m:rPr>
                        <a:rPr lang="en-US" sz="2800" smtClean="0">
                          <a:solidFill>
                            <a:schemeClr val="accent2"/>
                          </a:solidFill>
                          <a:latin typeface="Cambria Math" panose="02040503050406030204" pitchFamily="18" charset="0"/>
                        </a:rPr>
                        <m:t>Posterior</m:t>
                      </m:r>
                      <m:r>
                        <a:rPr lang="en-US" sz="2800" i="1" smtClean="0">
                          <a:latin typeface="Cambria Math" panose="02040503050406030204" pitchFamily="18" charset="0"/>
                          <a:ea typeface="Cambria Math" panose="02040503050406030204" pitchFamily="18" charset="0"/>
                          <a:cs typeface="Cambria Math" charset="0"/>
                        </a:rPr>
                        <m:t>∝</m:t>
                      </m:r>
                      <m:r>
                        <m:rPr>
                          <m:sty m:val="p"/>
                        </m:rPr>
                        <a:rPr lang="en-US" sz="2800">
                          <a:solidFill>
                            <a:schemeClr val="accent1"/>
                          </a:solidFill>
                          <a:latin typeface="Cambria Math" panose="02040503050406030204" pitchFamily="18" charset="0"/>
                          <a:ea typeface="Cambria Math" charset="0"/>
                          <a:cs typeface="Cambria Math" charset="0"/>
                        </a:rPr>
                        <m:t>Likelihood</m:t>
                      </m:r>
                      <m:r>
                        <a:rPr lang="en-US" sz="2800" i="1">
                          <a:latin typeface="Cambria Math" panose="02040503050406030204" pitchFamily="18" charset="0"/>
                          <a:ea typeface="Cambria Math" panose="02040503050406030204" pitchFamily="18" charset="0"/>
                          <a:cs typeface="Cambria Math" charset="0"/>
                        </a:rPr>
                        <m:t>×</m:t>
                      </m:r>
                      <m:r>
                        <m:rPr>
                          <m:sty m:val="p"/>
                        </m:rPr>
                        <a:rPr lang="en-US" sz="2800">
                          <a:solidFill>
                            <a:schemeClr val="accent6"/>
                          </a:solidFill>
                          <a:latin typeface="Cambria Math" panose="02040503050406030204" pitchFamily="18" charset="0"/>
                          <a:ea typeface="Cambria Math" charset="0"/>
                          <a:cs typeface="Cambria Math" charset="0"/>
                        </a:rPr>
                        <m:t>Prior</m:t>
                      </m:r>
                    </m:oMath>
                  </m:oMathPara>
                </a14:m>
                <a:endParaRPr lang="en-US" sz="2800" dirty="0"/>
              </a:p>
            </p:txBody>
          </p:sp>
        </mc:Choice>
        <mc:Fallback xmlns="">
          <p:sp>
            <p:nvSpPr>
              <p:cNvPr id="4" name="Content Placeholder 2">
                <a:extLst>
                  <a:ext uri="{FF2B5EF4-FFF2-40B4-BE49-F238E27FC236}">
                    <a16:creationId xmlns:a16="http://schemas.microsoft.com/office/drawing/2014/main" id="{FCB00EE0-7043-1546-AD7A-A13F7DAA609A}"/>
                  </a:ext>
                </a:extLst>
              </p:cNvPr>
              <p:cNvSpPr txBox="1">
                <a:spLocks noRot="1" noChangeAspect="1" noMove="1" noResize="1" noEditPoints="1" noAdjustHandles="1" noChangeArrowheads="1" noChangeShapeType="1" noTextEdit="1"/>
              </p:cNvSpPr>
              <p:nvPr/>
            </p:nvSpPr>
            <p:spPr>
              <a:xfrm>
                <a:off x="3606087" y="1021646"/>
                <a:ext cx="5557234" cy="9691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9EEFADDF-1972-914C-86A4-18FE9D794D32}"/>
                  </a:ext>
                </a:extLst>
              </p:cNvPr>
              <p:cNvSpPr txBox="1">
                <a:spLocks/>
              </p:cNvSpPr>
              <p:nvPr/>
            </p:nvSpPr>
            <p:spPr>
              <a:xfrm>
                <a:off x="457200" y="1544858"/>
                <a:ext cx="8229600" cy="41363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FontTx/>
                  <a:buNone/>
                  <a:defRPr/>
                </a:pPr>
                <a:r>
                  <a:rPr lang="en-US" sz="2200" dirty="0"/>
                  <a:t>The </a:t>
                </a:r>
                <a:r>
                  <a:rPr lang="en-US" sz="2200" dirty="0">
                    <a:solidFill>
                      <a:schemeClr val="accent2"/>
                    </a:solidFill>
                  </a:rPr>
                  <a:t>posterior</a:t>
                </a:r>
                <a:r>
                  <a:rPr lang="en-US" sz="2200" dirty="0"/>
                  <a:t> is a probability distribution that tells us what parameter values are credible given the data we have observed and our pre-existing (prior) beliefs about the parameters.</a:t>
                </a:r>
              </a:p>
              <a:p>
                <a:pPr marL="0" indent="0" defTabSz="914400">
                  <a:spcBef>
                    <a:spcPts val="0"/>
                  </a:spcBef>
                  <a:buFontTx/>
                  <a:buNone/>
                  <a:defRPr/>
                </a:pPr>
                <a:endParaRPr lang="en-US" sz="1200" dirty="0"/>
              </a:p>
              <a:p>
                <a:pPr marL="0" indent="0" defTabSz="914400">
                  <a:spcBef>
                    <a:spcPts val="0"/>
                  </a:spcBef>
                  <a:buFontTx/>
                  <a:buNone/>
                  <a:defRPr/>
                </a:pPr>
                <a:r>
                  <a:rPr lang="en-US" sz="2200" dirty="0"/>
                  <a:t>This allows us to answer questions like: given some case data and a model, plus some (potentially vague) prior beliefs</a:t>
                </a:r>
                <a14:m>
                  <m:oMath xmlns:m="http://schemas.openxmlformats.org/officeDocument/2006/math">
                    <m:r>
                      <a:rPr lang="en-US" sz="2200" b="0" i="1" smtClean="0">
                        <a:latin typeface="Cambria Math" panose="02040503050406030204" pitchFamily="18" charset="0"/>
                        <a:ea typeface="Cambria Math" charset="0"/>
                        <a:cs typeface="Cambria Math" charset="0"/>
                      </a:rPr>
                      <m:t>, </m:t>
                    </m:r>
                  </m:oMath>
                </a14:m>
                <a:r>
                  <a:rPr lang="en-US" sz="2200" dirty="0"/>
                  <a:t>which values of </a:t>
                </a:r>
                <a14:m>
                  <m:oMath xmlns:m="http://schemas.openxmlformats.org/officeDocument/2006/math">
                    <m:sSub>
                      <m:sSubPr>
                        <m:ctrlPr>
                          <a:rPr lang="en-US" sz="2200" b="0" i="1" smtClean="0">
                            <a:latin typeface="Cambria Math" panose="02040503050406030204" pitchFamily="18" charset="0"/>
                            <a:ea typeface="Cambria Math" charset="0"/>
                            <a:cs typeface="Cambria Math" charset="0"/>
                          </a:rPr>
                        </m:ctrlPr>
                      </m:sSubPr>
                      <m:e>
                        <m:r>
                          <a:rPr lang="en-US" sz="2200" b="0" i="1" smtClean="0">
                            <a:latin typeface="Cambria Math" panose="02040503050406030204" pitchFamily="18" charset="0"/>
                            <a:ea typeface="Cambria Math" charset="0"/>
                            <a:cs typeface="Cambria Math" charset="0"/>
                          </a:rPr>
                          <m:t>𝑅</m:t>
                        </m:r>
                      </m:e>
                      <m:sub>
                        <m:r>
                          <a:rPr lang="en-US" sz="2200" b="0" i="1" smtClean="0">
                            <a:latin typeface="Cambria Math" panose="02040503050406030204" pitchFamily="18" charset="0"/>
                            <a:ea typeface="Cambria Math" charset="0"/>
                            <a:cs typeface="Cambria Math" charset="0"/>
                          </a:rPr>
                          <m:t>0</m:t>
                        </m:r>
                      </m:sub>
                    </m:sSub>
                  </m:oMath>
                </a14:m>
                <a:r>
                  <a:rPr lang="en-US" sz="2200" dirty="0"/>
                  <a:t> are plausible?</a:t>
                </a:r>
              </a:p>
            </p:txBody>
          </p:sp>
        </mc:Choice>
        <mc:Fallback xmlns="">
          <p:sp>
            <p:nvSpPr>
              <p:cNvPr id="5" name="Content Placeholder 2">
                <a:extLst>
                  <a:ext uri="{FF2B5EF4-FFF2-40B4-BE49-F238E27FC236}">
                    <a16:creationId xmlns:a16="http://schemas.microsoft.com/office/drawing/2014/main" id="{9EEFADDF-1972-914C-86A4-18FE9D794D32}"/>
                  </a:ext>
                </a:extLst>
              </p:cNvPr>
              <p:cNvSpPr txBox="1">
                <a:spLocks noRot="1" noChangeAspect="1" noMove="1" noResize="1" noEditPoints="1" noAdjustHandles="1" noChangeArrowheads="1" noChangeShapeType="1" noTextEdit="1"/>
              </p:cNvSpPr>
              <p:nvPr/>
            </p:nvSpPr>
            <p:spPr>
              <a:xfrm>
                <a:off x="457200" y="1544858"/>
                <a:ext cx="8229600" cy="4136374"/>
              </a:xfrm>
              <a:prstGeom prst="rect">
                <a:avLst/>
              </a:prstGeom>
              <a:blipFill>
                <a:blip r:embed="rId4"/>
                <a:stretch>
                  <a:fillRect l="-1080" t="-917"/>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id="{33D328A4-49D8-AA48-B4FB-70B73A8AFCCC}"/>
              </a:ext>
            </a:extLst>
          </p:cNvPr>
          <p:cNvPicPr>
            <a:picLocks noChangeAspect="1"/>
          </p:cNvPicPr>
          <p:nvPr/>
        </p:nvPicPr>
        <p:blipFill>
          <a:blip r:embed="rId5"/>
          <a:stretch>
            <a:fillRect/>
          </a:stretch>
        </p:blipFill>
        <p:spPr>
          <a:xfrm>
            <a:off x="2968579" y="4269149"/>
            <a:ext cx="2332193" cy="1984105"/>
          </a:xfrm>
          <a:prstGeom prst="rect">
            <a:avLst/>
          </a:prstGeom>
        </p:spPr>
      </p:pic>
      <p:pic>
        <p:nvPicPr>
          <p:cNvPr id="9" name="Picture 8">
            <a:extLst>
              <a:ext uri="{FF2B5EF4-FFF2-40B4-BE49-F238E27FC236}">
                <a16:creationId xmlns:a16="http://schemas.microsoft.com/office/drawing/2014/main" id="{98458132-B35A-BC4A-BAE8-222AF7EF58C6}"/>
              </a:ext>
            </a:extLst>
          </p:cNvPr>
          <p:cNvPicPr>
            <a:picLocks noChangeAspect="1"/>
          </p:cNvPicPr>
          <p:nvPr/>
        </p:nvPicPr>
        <p:blipFill>
          <a:blip r:embed="rId6"/>
          <a:stretch>
            <a:fillRect/>
          </a:stretch>
        </p:blipFill>
        <p:spPr>
          <a:xfrm>
            <a:off x="16630" y="4144064"/>
            <a:ext cx="3058939" cy="2542132"/>
          </a:xfrm>
          <a:prstGeom prst="rect">
            <a:avLst/>
          </a:prstGeom>
        </p:spPr>
      </p:pic>
      <p:pic>
        <p:nvPicPr>
          <p:cNvPr id="10" name="Picture 9">
            <a:extLst>
              <a:ext uri="{FF2B5EF4-FFF2-40B4-BE49-F238E27FC236}">
                <a16:creationId xmlns:a16="http://schemas.microsoft.com/office/drawing/2014/main" id="{1DDFBD02-F193-0E4D-BAE7-4D2EDE53EF47}"/>
              </a:ext>
            </a:extLst>
          </p:cNvPr>
          <p:cNvPicPr>
            <a:picLocks noChangeAspect="1"/>
          </p:cNvPicPr>
          <p:nvPr/>
        </p:nvPicPr>
        <p:blipFill rotWithShape="1">
          <a:blip r:embed="rId7"/>
          <a:srcRect t="17011" b="3338"/>
          <a:stretch/>
        </p:blipFill>
        <p:spPr>
          <a:xfrm>
            <a:off x="6304004" y="4298612"/>
            <a:ext cx="3058939" cy="2558854"/>
          </a:xfrm>
          <a:prstGeom prst="rect">
            <a:avLst/>
          </a:prstGeom>
        </p:spPr>
      </p:pic>
      <p:sp>
        <p:nvSpPr>
          <p:cNvPr id="11" name="TextBox 10">
            <a:extLst>
              <a:ext uri="{FF2B5EF4-FFF2-40B4-BE49-F238E27FC236}">
                <a16:creationId xmlns:a16="http://schemas.microsoft.com/office/drawing/2014/main" id="{A85DD55A-F8B0-9E4F-8B7F-AB430F9BF543}"/>
              </a:ext>
            </a:extLst>
          </p:cNvPr>
          <p:cNvSpPr txBox="1"/>
          <p:nvPr/>
        </p:nvSpPr>
        <p:spPr>
          <a:xfrm>
            <a:off x="1980149" y="3806862"/>
            <a:ext cx="2195846" cy="400110"/>
          </a:xfrm>
          <a:prstGeom prst="rect">
            <a:avLst/>
          </a:prstGeom>
          <a:noFill/>
        </p:spPr>
        <p:txBody>
          <a:bodyPr wrap="square" rtlCol="0">
            <a:spAutoFit/>
          </a:bodyPr>
          <a:lstStyle/>
          <a:p>
            <a:r>
              <a:rPr lang="en-US" sz="2000" b="1" dirty="0">
                <a:solidFill>
                  <a:schemeClr val="accent1"/>
                </a:solidFill>
              </a:rPr>
              <a:t>Data and model</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27E6280-71CC-DF42-944D-5CE02CB9BDD4}"/>
                  </a:ext>
                </a:extLst>
              </p:cNvPr>
              <p:cNvSpPr txBox="1"/>
              <p:nvPr/>
            </p:nvSpPr>
            <p:spPr>
              <a:xfrm>
                <a:off x="4253975" y="6047274"/>
                <a:ext cx="2195846" cy="707886"/>
              </a:xfrm>
              <a:prstGeom prst="rect">
                <a:avLst/>
              </a:prstGeom>
              <a:noFill/>
            </p:spPr>
            <p:txBody>
              <a:bodyPr wrap="square" rtlCol="0">
                <a:spAutoFit/>
              </a:bodyPr>
              <a:lstStyle/>
              <a:p>
                <a:r>
                  <a:rPr lang="en-US" sz="2000" b="1" dirty="0"/>
                  <a:t>+</a:t>
                </a:r>
                <a:r>
                  <a:rPr lang="en-US" sz="2000" b="1" dirty="0">
                    <a:solidFill>
                      <a:schemeClr val="accent6"/>
                    </a:solidFill>
                  </a:rPr>
                  <a:t> Prior beliefs</a:t>
                </a:r>
                <a:endParaRPr lang="en-US" sz="2000" b="1" dirty="0"/>
              </a:p>
              <a:p>
                <a:pPr/>
                <a14:m>
                  <m:oMathPara xmlns:m="http://schemas.openxmlformats.org/officeDocument/2006/math">
                    <m:oMathParaPr>
                      <m:jc m:val="centerGroup"/>
                    </m:oMathParaPr>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𝑹</m:t>
                          </m:r>
                        </m:e>
                        <m:sub>
                          <m:r>
                            <a:rPr lang="en-US" sz="2000" b="1" i="1" smtClean="0">
                              <a:solidFill>
                                <a:schemeClr val="tx1"/>
                              </a:solidFill>
                              <a:latin typeface="Cambria Math" panose="02040503050406030204" pitchFamily="18" charset="0"/>
                            </a:rPr>
                            <m:t>𝟎</m:t>
                          </m:r>
                        </m:sub>
                      </m:sSub>
                      <m:r>
                        <a:rPr lang="en-US" sz="2000" b="1" i="1" smtClean="0">
                          <a:solidFill>
                            <a:schemeClr val="tx1"/>
                          </a:solidFill>
                          <a:latin typeface="Cambria Math" panose="02040503050406030204" pitchFamily="18" charset="0"/>
                        </a:rPr>
                        <m:t>~</m:t>
                      </m:r>
                      <m:r>
                        <a:rPr lang="en-US" sz="2000" b="1" i="1" smtClean="0">
                          <a:solidFill>
                            <a:schemeClr val="tx1"/>
                          </a:solidFill>
                          <a:latin typeface="Cambria Math" panose="02040503050406030204" pitchFamily="18" charset="0"/>
                        </a:rPr>
                        <m:t>𝑼</m:t>
                      </m:r>
                      <m:r>
                        <a:rPr lang="en-US" sz="2000" b="1" i="1" smtClean="0">
                          <a:solidFill>
                            <a:schemeClr val="tx1"/>
                          </a:solidFill>
                          <a:latin typeface="Cambria Math" panose="02040503050406030204" pitchFamily="18" charset="0"/>
                        </a:rPr>
                        <m:t>(</m:t>
                      </m:r>
                      <m:r>
                        <a:rPr lang="en-US" sz="2000" b="1" i="1" smtClean="0">
                          <a:solidFill>
                            <a:schemeClr val="tx1"/>
                          </a:solidFill>
                          <a:latin typeface="Cambria Math" panose="02040503050406030204" pitchFamily="18" charset="0"/>
                        </a:rPr>
                        <m:t>𝟏</m:t>
                      </m:r>
                      <m:r>
                        <a:rPr lang="en-US" sz="2000" b="1" i="1" smtClean="0">
                          <a:solidFill>
                            <a:schemeClr val="tx1"/>
                          </a:solidFill>
                          <a:latin typeface="Cambria Math" panose="02040503050406030204" pitchFamily="18" charset="0"/>
                        </a:rPr>
                        <m:t>,</m:t>
                      </m:r>
                      <m:r>
                        <a:rPr lang="en-GB" sz="2000" b="1" i="1" smtClean="0">
                          <a:solidFill>
                            <a:schemeClr val="tx1"/>
                          </a:solidFill>
                          <a:latin typeface="Cambria Math" panose="02040503050406030204" pitchFamily="18" charset="0"/>
                        </a:rPr>
                        <m:t>𝟐</m:t>
                      </m:r>
                      <m:r>
                        <a:rPr lang="en-US" sz="2000" b="1" i="1" smtClean="0">
                          <a:solidFill>
                            <a:schemeClr val="tx1"/>
                          </a:solidFill>
                          <a:latin typeface="Cambria Math" panose="02040503050406030204" pitchFamily="18" charset="0"/>
                        </a:rPr>
                        <m:t>)</m:t>
                      </m:r>
                    </m:oMath>
                  </m:oMathPara>
                </a14:m>
                <a:endParaRPr lang="en-US" sz="2000" b="1" dirty="0">
                  <a:solidFill>
                    <a:schemeClr val="tx1"/>
                  </a:solidFill>
                </a:endParaRPr>
              </a:p>
            </p:txBody>
          </p:sp>
        </mc:Choice>
        <mc:Fallback xmlns="">
          <p:sp>
            <p:nvSpPr>
              <p:cNvPr id="12" name="TextBox 11">
                <a:extLst>
                  <a:ext uri="{FF2B5EF4-FFF2-40B4-BE49-F238E27FC236}">
                    <a16:creationId xmlns:a16="http://schemas.microsoft.com/office/drawing/2014/main" id="{E27E6280-71CC-DF42-944D-5CE02CB9BDD4}"/>
                  </a:ext>
                </a:extLst>
              </p:cNvPr>
              <p:cNvSpPr txBox="1">
                <a:spLocks noRot="1" noChangeAspect="1" noMove="1" noResize="1" noEditPoints="1" noAdjustHandles="1" noChangeArrowheads="1" noChangeShapeType="1" noTextEdit="1"/>
              </p:cNvSpPr>
              <p:nvPr/>
            </p:nvSpPr>
            <p:spPr>
              <a:xfrm>
                <a:off x="4253975" y="6047274"/>
                <a:ext cx="2195846" cy="707886"/>
              </a:xfrm>
              <a:prstGeom prst="rect">
                <a:avLst/>
              </a:prstGeom>
              <a:blipFill>
                <a:blip r:embed="rId8"/>
                <a:stretch>
                  <a:fillRect l="-3468" t="-5357"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5DE1396-D173-EB4F-88C4-0EE7ED499FE0}"/>
                  </a:ext>
                </a:extLst>
              </p:cNvPr>
              <p:cNvSpPr txBox="1"/>
              <p:nvPr/>
            </p:nvSpPr>
            <p:spPr>
              <a:xfrm>
                <a:off x="6921075" y="6355050"/>
                <a:ext cx="2195846" cy="400110"/>
              </a:xfrm>
              <a:prstGeom prst="rect">
                <a:avLst/>
              </a:prstGeom>
              <a:solidFill>
                <a:schemeClr val="bg1"/>
              </a:solidFill>
              <a:ln>
                <a:noFill/>
              </a:ln>
            </p:spPr>
            <p:txBody>
              <a:bodyPr wrap="square" rtlCol="0">
                <a:spAutoFit/>
              </a:bodyPr>
              <a:lstStyle/>
              <a:p>
                <a:r>
                  <a:rPr lang="en-US" sz="2000" b="1" dirty="0">
                    <a:solidFill>
                      <a:schemeClr val="accent2"/>
                    </a:solidFill>
                  </a:rPr>
                  <a:t>Posterior for </a:t>
                </a:r>
                <a14:m>
                  <m:oMath xmlns:m="http://schemas.openxmlformats.org/officeDocument/2006/math">
                    <m:sSub>
                      <m:sSubPr>
                        <m:ctrlPr>
                          <a:rPr lang="en-US" sz="2000" b="1" i="1" smtClean="0">
                            <a:solidFill>
                              <a:schemeClr val="accent2"/>
                            </a:solidFill>
                            <a:latin typeface="Cambria Math" panose="02040503050406030204" pitchFamily="18" charset="0"/>
                          </a:rPr>
                        </m:ctrlPr>
                      </m:sSubPr>
                      <m:e>
                        <m:r>
                          <a:rPr lang="en-US" sz="2000" b="1" i="1" smtClean="0">
                            <a:solidFill>
                              <a:schemeClr val="accent2"/>
                            </a:solidFill>
                            <a:latin typeface="Cambria Math" panose="02040503050406030204" pitchFamily="18" charset="0"/>
                          </a:rPr>
                          <m:t>𝑹</m:t>
                        </m:r>
                      </m:e>
                      <m:sub>
                        <m:r>
                          <a:rPr lang="en-US" sz="2000" b="1" i="1" smtClean="0">
                            <a:solidFill>
                              <a:schemeClr val="accent2"/>
                            </a:solidFill>
                            <a:latin typeface="Cambria Math" panose="02040503050406030204" pitchFamily="18" charset="0"/>
                          </a:rPr>
                          <m:t>𝟎</m:t>
                        </m:r>
                      </m:sub>
                    </m:sSub>
                  </m:oMath>
                </a14:m>
                <a:endParaRPr lang="en-US" sz="2000" b="1" dirty="0">
                  <a:solidFill>
                    <a:schemeClr val="accent2"/>
                  </a:solidFill>
                </a:endParaRPr>
              </a:p>
            </p:txBody>
          </p:sp>
        </mc:Choice>
        <mc:Fallback xmlns="">
          <p:sp>
            <p:nvSpPr>
              <p:cNvPr id="13" name="TextBox 12">
                <a:extLst>
                  <a:ext uri="{FF2B5EF4-FFF2-40B4-BE49-F238E27FC236}">
                    <a16:creationId xmlns:a16="http://schemas.microsoft.com/office/drawing/2014/main" id="{A5DE1396-D173-EB4F-88C4-0EE7ED499FE0}"/>
                  </a:ext>
                </a:extLst>
              </p:cNvPr>
              <p:cNvSpPr txBox="1">
                <a:spLocks noRot="1" noChangeAspect="1" noMove="1" noResize="1" noEditPoints="1" noAdjustHandles="1" noChangeArrowheads="1" noChangeShapeType="1" noTextEdit="1"/>
              </p:cNvSpPr>
              <p:nvPr/>
            </p:nvSpPr>
            <p:spPr>
              <a:xfrm>
                <a:off x="6921075" y="6355050"/>
                <a:ext cx="2195846" cy="400110"/>
              </a:xfrm>
              <a:prstGeom prst="rect">
                <a:avLst/>
              </a:prstGeom>
              <a:blipFill>
                <a:blip r:embed="rId9"/>
                <a:stretch>
                  <a:fillRect l="-2299" t="-6061" b="-24242"/>
                </a:stretch>
              </a:blipFill>
              <a:ln>
                <a:noFill/>
              </a:ln>
            </p:spPr>
            <p:txBody>
              <a:bodyPr/>
              <a:lstStyle/>
              <a:p>
                <a:r>
                  <a:rPr lang="en-US">
                    <a:noFill/>
                  </a:rPr>
                  <a:t> </a:t>
                </a:r>
              </a:p>
            </p:txBody>
          </p:sp>
        </mc:Fallback>
      </mc:AlternateContent>
      <p:sp>
        <p:nvSpPr>
          <p:cNvPr id="14" name="TextBox 13">
            <a:extLst>
              <a:ext uri="{FF2B5EF4-FFF2-40B4-BE49-F238E27FC236}">
                <a16:creationId xmlns:a16="http://schemas.microsoft.com/office/drawing/2014/main" id="{0EBB9BBE-6D11-4746-A133-D0EBC695DCC2}"/>
              </a:ext>
            </a:extLst>
          </p:cNvPr>
          <p:cNvSpPr txBox="1"/>
          <p:nvPr/>
        </p:nvSpPr>
        <p:spPr>
          <a:xfrm>
            <a:off x="5351898" y="4855872"/>
            <a:ext cx="900980" cy="923330"/>
          </a:xfrm>
          <a:prstGeom prst="rect">
            <a:avLst/>
          </a:prstGeom>
          <a:noFill/>
        </p:spPr>
        <p:txBody>
          <a:bodyPr wrap="square" rtlCol="0">
            <a:spAutoFit/>
          </a:bodyPr>
          <a:lstStyle/>
          <a:p>
            <a:r>
              <a:rPr lang="en-US" sz="5400" b="1" dirty="0">
                <a:sym typeface="Wingdings" pitchFamily="2" charset="2"/>
              </a:rPr>
              <a:t> </a:t>
            </a:r>
            <a:endParaRPr lang="en-US" sz="5400" b="1"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8D1FCB4-6E4F-E891-CF79-EEBE23F4BD30}"/>
                  </a:ext>
                </a:extLst>
              </p:cNvPr>
              <p:cNvSpPr txBox="1"/>
              <p:nvPr/>
            </p:nvSpPr>
            <p:spPr>
              <a:xfrm>
                <a:off x="2839997" y="6249964"/>
                <a:ext cx="177624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𝑅</m:t>
                          </m:r>
                        </m:e>
                        <m:sub>
                          <m:r>
                            <a:rPr lang="en-US" sz="1800" b="0" i="1" smtClean="0">
                              <a:solidFill>
                                <a:schemeClr val="tx1"/>
                              </a:solidFill>
                              <a:latin typeface="Cambria Math" panose="02040503050406030204" pitchFamily="18" charset="0"/>
                            </a:rPr>
                            <m:t>0</m:t>
                          </m:r>
                        </m:sub>
                      </m:sSub>
                      <m:r>
                        <a:rPr lang="en-GB" sz="1800" b="0" i="1" smtClean="0">
                          <a:solidFill>
                            <a:schemeClr val="tx1"/>
                          </a:solidFill>
                          <a:latin typeface="Cambria Math" panose="02040503050406030204" pitchFamily="18" charset="0"/>
                        </a:rPr>
                        <m:t>=</m:t>
                      </m:r>
                      <m:r>
                        <a:rPr lang="en-GB" sz="1800" b="0" i="1" smtClean="0">
                          <a:solidFill>
                            <a:schemeClr val="tx1"/>
                          </a:solidFill>
                          <a:latin typeface="Cambria Math" panose="02040503050406030204" pitchFamily="18" charset="0"/>
                        </a:rPr>
                        <m:t>𝛽</m:t>
                      </m:r>
                      <m:r>
                        <a:rPr lang="en-GB" sz="1800" b="0" i="1" smtClean="0">
                          <a:solidFill>
                            <a:schemeClr val="tx1"/>
                          </a:solidFill>
                          <a:latin typeface="Cambria Math" panose="02040503050406030204" pitchFamily="18" charset="0"/>
                        </a:rPr>
                        <m:t>/</m:t>
                      </m:r>
                      <m:r>
                        <a:rPr lang="en-GB" sz="1800" b="0" i="1" smtClean="0">
                          <a:solidFill>
                            <a:schemeClr val="tx1"/>
                          </a:solidFill>
                          <a:latin typeface="Cambria Math" panose="02040503050406030204" pitchFamily="18" charset="0"/>
                        </a:rPr>
                        <m:t>𝜈</m:t>
                      </m:r>
                    </m:oMath>
                  </m:oMathPara>
                </a14:m>
                <a:endParaRPr lang="en-GB" i="1" dirty="0"/>
              </a:p>
            </p:txBody>
          </p:sp>
        </mc:Choice>
        <mc:Fallback xmlns="">
          <p:sp>
            <p:nvSpPr>
              <p:cNvPr id="7" name="TextBox 6">
                <a:extLst>
                  <a:ext uri="{FF2B5EF4-FFF2-40B4-BE49-F238E27FC236}">
                    <a16:creationId xmlns:a16="http://schemas.microsoft.com/office/drawing/2014/main" id="{A8D1FCB4-6E4F-E891-CF79-EEBE23F4BD30}"/>
                  </a:ext>
                </a:extLst>
              </p:cNvPr>
              <p:cNvSpPr txBox="1">
                <a:spLocks noRot="1" noChangeAspect="1" noMove="1" noResize="1" noEditPoints="1" noAdjustHandles="1" noChangeArrowheads="1" noChangeShapeType="1" noTextEdit="1"/>
              </p:cNvSpPr>
              <p:nvPr/>
            </p:nvSpPr>
            <p:spPr>
              <a:xfrm>
                <a:off x="2839997" y="6249964"/>
                <a:ext cx="1776249" cy="369332"/>
              </a:xfrm>
              <a:prstGeom prst="rect">
                <a:avLst/>
              </a:prstGeom>
              <a:blipFill>
                <a:blip r:embed="rId10"/>
                <a:stretch>
                  <a:fillRect b="-16667"/>
                </a:stretch>
              </a:blipFill>
            </p:spPr>
            <p:txBody>
              <a:bodyPr/>
              <a:lstStyle/>
              <a:p>
                <a:r>
                  <a:rPr lang="en-GB">
                    <a:noFill/>
                  </a:rPr>
                  <a:t> </a:t>
                </a:r>
              </a:p>
            </p:txBody>
          </p:sp>
        </mc:Fallback>
      </mc:AlternateContent>
    </p:spTree>
    <p:extLst>
      <p:ext uri="{BB962C8B-B14F-4D97-AF65-F5344CB8AC3E}">
        <p14:creationId xmlns:p14="http://schemas.microsoft.com/office/powerpoint/2010/main" val="181527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MCMC algorithm</a:t>
            </a:r>
          </a:p>
        </p:txBody>
      </p:sp>
      <p:pic>
        <p:nvPicPr>
          <p:cNvPr id="4" name="Picture 3" descr="MCMC_curv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2122"/>
            <a:ext cx="5761832" cy="4325549"/>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5761832" y="1332122"/>
                <a:ext cx="3382168" cy="3693319"/>
              </a:xfrm>
              <a:prstGeom prst="rect">
                <a:avLst/>
              </a:prstGeom>
              <a:noFill/>
            </p:spPr>
            <p:txBody>
              <a:bodyPr wrap="square" rtlCol="0">
                <a:spAutoFit/>
              </a:bodyPr>
              <a:lstStyle/>
              <a:p>
                <a:r>
                  <a:rPr lang="en-GB" dirty="0"/>
                  <a:t>Choose a starting point, </a:t>
                </a:r>
                <a14:m>
                  <m:oMath xmlns:m="http://schemas.openxmlformats.org/officeDocument/2006/math">
                    <m:r>
                      <a:rPr lang="en-US" i="1">
                        <a:latin typeface="Cambria Math" charset="0"/>
                        <a:ea typeface="Cambria Math" charset="0"/>
                        <a:cs typeface="Cambria Math" charset="0"/>
                        <a:sym typeface="Wingdings"/>
                      </a:rPr>
                      <m:t>𝜃</m:t>
                    </m:r>
                    <m:r>
                      <a:rPr lang="en-US" b="0" i="1" smtClean="0">
                        <a:latin typeface="Cambria Math" charset="0"/>
                        <a:ea typeface="Cambria Math" charset="0"/>
                        <a:cs typeface="Cambria Math" charset="0"/>
                        <a:sym typeface="Wingdings"/>
                      </a:rPr>
                      <m:t>=</m:t>
                    </m:r>
                    <m:sSub>
                      <m:sSubPr>
                        <m:ctrlPr>
                          <a:rPr lang="en-US" b="0" i="1" smtClean="0">
                            <a:latin typeface="Cambria Math" panose="02040503050406030204" pitchFamily="18" charset="0"/>
                            <a:ea typeface="Cambria Math" charset="0"/>
                            <a:cs typeface="Cambria Math" charset="0"/>
                            <a:sym typeface="Wingdings"/>
                          </a:rPr>
                        </m:ctrlPr>
                      </m:sSubPr>
                      <m:e>
                        <m:r>
                          <a:rPr lang="en-US" b="0" i="1" smtClean="0">
                            <a:latin typeface="Cambria Math" charset="0"/>
                            <a:ea typeface="Cambria Math" charset="0"/>
                            <a:cs typeface="Cambria Math" charset="0"/>
                            <a:sym typeface="Wingdings"/>
                          </a:rPr>
                          <m:t>𝜃</m:t>
                        </m:r>
                      </m:e>
                      <m:sub>
                        <m:r>
                          <a:rPr lang="en-US" b="0" i="1" smtClean="0">
                            <a:latin typeface="Cambria Math" charset="0"/>
                            <a:ea typeface="Cambria Math" charset="0"/>
                            <a:cs typeface="Cambria Math" charset="0"/>
                            <a:sym typeface="Wingdings"/>
                          </a:rPr>
                          <m:t>0</m:t>
                        </m:r>
                      </m:sub>
                    </m:sSub>
                  </m:oMath>
                </a14:m>
                <a:endParaRPr lang="en-GB" i="1" dirty="0"/>
              </a:p>
              <a:p>
                <a:endParaRPr lang="en-GB" dirty="0"/>
              </a:p>
              <a:p>
                <a:endParaRPr lang="en-GB" dirty="0"/>
              </a:p>
              <a:p>
                <a:r>
                  <a:rPr lang="en-GB" i="1" dirty="0"/>
                  <a:t>PROPOSE</a:t>
                </a:r>
              </a:p>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charset="0"/>
                              <a:ea typeface="Cambria Math" charset="0"/>
                              <a:cs typeface="Cambria Math" charset="0"/>
                              <a:sym typeface="Wingdings"/>
                            </a:rPr>
                            <m:t>𝜃</m:t>
                          </m:r>
                        </m:e>
                        <m:sup>
                          <m:r>
                            <a:rPr lang="en-US" i="1">
                              <a:latin typeface="Cambria Math" charset="0"/>
                            </a:rPr>
                            <m:t>′</m:t>
                          </m:r>
                        </m:sup>
                      </m:sSup>
                      <m:r>
                        <a:rPr lang="en-US" i="1">
                          <a:latin typeface="Cambria Math" charset="0"/>
                        </a:rPr>
                        <m:t>=</m:t>
                      </m:r>
                      <m:r>
                        <a:rPr lang="en-US" i="1">
                          <a:latin typeface="Cambria Math" charset="0"/>
                          <a:ea typeface="Cambria Math" charset="0"/>
                          <a:cs typeface="Cambria Math" charset="0"/>
                          <a:sym typeface="Wingdings"/>
                        </a:rPr>
                        <m:t>𝜃</m:t>
                      </m:r>
                      <m:r>
                        <a:rPr lang="en-US" i="1">
                          <a:latin typeface="Cambria Math" charset="0"/>
                        </a:rPr>
                        <m:t>+</m:t>
                      </m:r>
                      <m:r>
                        <a:rPr lang="en-US" i="1">
                          <a:latin typeface="Cambria Math" charset="0"/>
                          <a:ea typeface="Cambria Math" charset="0"/>
                          <a:cs typeface="Cambria Math" charset="0"/>
                        </a:rPr>
                        <m:t>𝜀</m:t>
                      </m:r>
                      <m:r>
                        <a:rPr lang="en-US" i="1">
                          <a:latin typeface="Cambria Math" charset="0"/>
                          <a:ea typeface="Cambria Math" charset="0"/>
                          <a:cs typeface="Cambria Math" charset="0"/>
                        </a:rPr>
                        <m:t> | </m:t>
                      </m:r>
                      <m:r>
                        <a:rPr lang="en-US" i="1">
                          <a:latin typeface="Cambria Math" charset="0"/>
                          <a:ea typeface="Cambria Math" charset="0"/>
                          <a:cs typeface="Cambria Math" charset="0"/>
                        </a:rPr>
                        <m:t>𝜀</m:t>
                      </m:r>
                      <m:r>
                        <a:rPr lang="en-US" i="1">
                          <a:latin typeface="Cambria Math" charset="0"/>
                          <a:ea typeface="Cambria Math" charset="0"/>
                          <a:cs typeface="Cambria Math" charset="0"/>
                        </a:rPr>
                        <m:t> ~ </m:t>
                      </m:r>
                      <m:r>
                        <a:rPr lang="en-US" i="1">
                          <a:latin typeface="Cambria Math" charset="0"/>
                          <a:ea typeface="Cambria Math" charset="0"/>
                          <a:cs typeface="Cambria Math" charset="0"/>
                        </a:rPr>
                        <m:t>𝑄</m:t>
                      </m:r>
                    </m:oMath>
                  </m:oMathPara>
                </a14:m>
                <a:endParaRPr lang="en-GB" sz="2000" dirty="0">
                  <a:cs typeface="Symbol" charset="2"/>
                </a:endParaRPr>
              </a:p>
              <a:p>
                <a:endParaRPr lang="en-GB" dirty="0"/>
              </a:p>
              <a:p>
                <a:r>
                  <a:rPr lang="en-GB" i="1" dirty="0"/>
                  <a:t>MOVE OR STAY</a:t>
                </a:r>
              </a:p>
              <a:p>
                <a:endParaRPr lang="en-GB" dirty="0"/>
              </a:p>
              <a:p>
                <a:r>
                  <a:rPr lang="en-GB" dirty="0"/>
                  <a:t>If </a:t>
                </a:r>
                <a14:m>
                  <m:oMath xmlns:m="http://schemas.openxmlformats.org/officeDocument/2006/math">
                    <m:r>
                      <a:rPr lang="en-US" b="0" i="1" smtClean="0">
                        <a:latin typeface="Cambria Math" charset="0"/>
                      </a:rPr>
                      <m:t>𝑓</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i="1">
                                <a:latin typeface="Cambria Math" charset="0"/>
                                <a:ea typeface="Cambria Math" charset="0"/>
                                <a:cs typeface="Cambria Math" charset="0"/>
                                <a:sym typeface="Wingdings"/>
                              </a:rPr>
                              <m:t>𝜃</m:t>
                            </m:r>
                          </m:e>
                          <m:sup>
                            <m:r>
                              <a:rPr lang="en-US" b="0" i="1" smtClean="0">
                                <a:latin typeface="Cambria Math" charset="0"/>
                              </a:rPr>
                              <m:t>′</m:t>
                            </m:r>
                          </m:sup>
                        </m:sSup>
                      </m:e>
                    </m:d>
                    <m:r>
                      <a:rPr lang="en-US" b="0" i="1" smtClean="0">
                        <a:latin typeface="Cambria Math" charset="0"/>
                      </a:rPr>
                      <m:t>&gt;</m:t>
                    </m:r>
                    <m:r>
                      <a:rPr lang="en-US" b="0" i="1" smtClean="0">
                        <a:latin typeface="Cambria Math" charset="0"/>
                      </a:rPr>
                      <m:t>𝑓</m:t>
                    </m:r>
                    <m:r>
                      <a:rPr lang="en-US" b="0" i="1" smtClean="0">
                        <a:latin typeface="Cambria Math" charset="0"/>
                      </a:rPr>
                      <m:t>(</m:t>
                    </m:r>
                    <m:r>
                      <a:rPr lang="en-US" i="1">
                        <a:latin typeface="Cambria Math" charset="0"/>
                        <a:ea typeface="Cambria Math" charset="0"/>
                        <a:cs typeface="Cambria Math" charset="0"/>
                        <a:sym typeface="Wingdings"/>
                      </a:rPr>
                      <m:t>𝜃</m:t>
                    </m:r>
                    <m:r>
                      <a:rPr lang="en-US" b="0" i="1" smtClean="0">
                        <a:latin typeface="Cambria Math" charset="0"/>
                      </a:rPr>
                      <m:t>)</m:t>
                    </m:r>
                  </m:oMath>
                </a14:m>
                <a:r>
                  <a:rPr lang="en-GB" dirty="0"/>
                  <a:t>, definitely move.</a:t>
                </a:r>
              </a:p>
              <a:p>
                <a:endParaRPr lang="en-GB" dirty="0"/>
              </a:p>
              <a:p>
                <a:r>
                  <a:rPr lang="en-GB" dirty="0"/>
                  <a:t>If </a:t>
                </a:r>
                <a14:m>
                  <m:oMath xmlns:m="http://schemas.openxmlformats.org/officeDocument/2006/math">
                    <m:r>
                      <a:rPr lang="en-US" i="1">
                        <a:latin typeface="Cambria Math" charset="0"/>
                      </a:rPr>
                      <m:t>𝑓</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charset="0"/>
                                <a:ea typeface="Cambria Math" charset="0"/>
                                <a:cs typeface="Cambria Math" charset="0"/>
                                <a:sym typeface="Wingdings"/>
                              </a:rPr>
                              <m:t>𝜃</m:t>
                            </m:r>
                          </m:e>
                          <m:sup>
                            <m:r>
                              <a:rPr lang="en-US" i="1">
                                <a:latin typeface="Cambria Math" charset="0"/>
                              </a:rPr>
                              <m:t>′</m:t>
                            </m:r>
                          </m:sup>
                        </m:sSup>
                      </m:e>
                    </m:d>
                    <m:r>
                      <a:rPr lang="en-US" b="0" i="1" smtClean="0">
                        <a:latin typeface="Cambria Math" charset="0"/>
                      </a:rPr>
                      <m:t>&lt;</m:t>
                    </m:r>
                    <m:r>
                      <a:rPr lang="en-US" i="1">
                        <a:latin typeface="Cambria Math" charset="0"/>
                      </a:rPr>
                      <m:t>𝑓</m:t>
                    </m:r>
                    <m:r>
                      <a:rPr lang="en-US" i="1">
                        <a:latin typeface="Cambria Math" charset="0"/>
                      </a:rPr>
                      <m:t>(</m:t>
                    </m:r>
                    <m:r>
                      <a:rPr lang="en-US" i="1">
                        <a:latin typeface="Cambria Math" charset="0"/>
                        <a:ea typeface="Cambria Math" charset="0"/>
                        <a:cs typeface="Cambria Math" charset="0"/>
                        <a:sym typeface="Wingdings"/>
                      </a:rPr>
                      <m:t>𝜃</m:t>
                    </m:r>
                    <m:r>
                      <a:rPr lang="en-US" i="1">
                        <a:latin typeface="Cambria Math" charset="0"/>
                      </a:rPr>
                      <m:t>)</m:t>
                    </m:r>
                  </m:oMath>
                </a14:m>
                <a:r>
                  <a:rPr lang="en-GB" dirty="0"/>
                  <a:t>, move with probability </a:t>
                </a:r>
                <a14:m>
                  <m:oMath xmlns:m="http://schemas.openxmlformats.org/officeDocument/2006/math">
                    <m:r>
                      <a:rPr lang="en-US" b="0" i="1" smtClean="0">
                        <a:latin typeface="Cambria Math" charset="0"/>
                      </a:rPr>
                      <m:t>𝑓</m:t>
                    </m:r>
                    <m:r>
                      <a:rPr lang="en-US" b="0" i="1" smtClean="0">
                        <a:latin typeface="Cambria Math" charset="0"/>
                      </a:rPr>
                      <m:t>(</m:t>
                    </m:r>
                    <m:sSup>
                      <m:sSupPr>
                        <m:ctrlPr>
                          <a:rPr lang="en-US" b="0" i="1" smtClean="0">
                            <a:latin typeface="Cambria Math" panose="02040503050406030204" pitchFamily="18" charset="0"/>
                          </a:rPr>
                        </m:ctrlPr>
                      </m:sSupPr>
                      <m:e>
                        <m:r>
                          <a:rPr lang="en-US" i="1">
                            <a:latin typeface="Cambria Math" charset="0"/>
                            <a:ea typeface="Cambria Math" charset="0"/>
                            <a:cs typeface="Cambria Math" charset="0"/>
                            <a:sym typeface="Wingdings"/>
                          </a:rPr>
                          <m:t>𝜃</m:t>
                        </m:r>
                      </m:e>
                      <m:sup>
                        <m:r>
                          <a:rPr lang="en-US" b="0" i="1" smtClean="0">
                            <a:latin typeface="Cambria Math" charset="0"/>
                          </a:rPr>
                          <m:t>′</m:t>
                        </m:r>
                      </m:sup>
                    </m:sSup>
                    <m:r>
                      <a:rPr lang="en-US" b="0" i="1" smtClean="0">
                        <a:latin typeface="Cambria Math" charset="0"/>
                      </a:rPr>
                      <m:t>)/</m:t>
                    </m:r>
                    <m:r>
                      <a:rPr lang="en-US" b="0" i="1" smtClean="0">
                        <a:latin typeface="Cambria Math" charset="0"/>
                      </a:rPr>
                      <m:t>𝑓</m:t>
                    </m:r>
                    <m:r>
                      <a:rPr lang="en-US" b="0" i="1" smtClean="0">
                        <a:latin typeface="Cambria Math" charset="0"/>
                      </a:rPr>
                      <m:t>(</m:t>
                    </m:r>
                    <m:r>
                      <a:rPr lang="en-US" i="1">
                        <a:latin typeface="Cambria Math" charset="0"/>
                        <a:ea typeface="Cambria Math" charset="0"/>
                        <a:cs typeface="Cambria Math" charset="0"/>
                        <a:sym typeface="Wingdings"/>
                      </a:rPr>
                      <m:t>𝜃</m:t>
                    </m:r>
                    <m:r>
                      <a:rPr lang="en-US" b="0" i="1" smtClean="0">
                        <a:latin typeface="Cambria Math" charset="0"/>
                      </a:rPr>
                      <m:t>)</m:t>
                    </m:r>
                  </m:oMath>
                </a14:m>
                <a:r>
                  <a:rPr lang="en-GB" dirty="0"/>
                  <a:t>, otherwise stay.</a:t>
                </a:r>
              </a:p>
            </p:txBody>
          </p:sp>
        </mc:Choice>
        <mc:Fallback xmlns="">
          <p:sp>
            <p:nvSpPr>
              <p:cNvPr id="5" name="TextBox 4"/>
              <p:cNvSpPr txBox="1">
                <a:spLocks noRot="1" noChangeAspect="1" noMove="1" noResize="1" noEditPoints="1" noAdjustHandles="1" noChangeArrowheads="1" noChangeShapeType="1" noTextEdit="1"/>
              </p:cNvSpPr>
              <p:nvPr/>
            </p:nvSpPr>
            <p:spPr>
              <a:xfrm>
                <a:off x="5761832" y="1332122"/>
                <a:ext cx="3382168" cy="3693319"/>
              </a:xfrm>
              <a:prstGeom prst="rect">
                <a:avLst/>
              </a:prstGeom>
              <a:blipFill rotWithShape="0">
                <a:blip r:embed="rId4"/>
                <a:stretch>
                  <a:fillRect l="-1441" t="-992" r="-1622" b="-1818"/>
                </a:stretch>
              </a:blipFill>
            </p:spPr>
            <p:txBody>
              <a:bodyPr/>
              <a:lstStyle/>
              <a:p>
                <a:r>
                  <a:rPr lang="en-US">
                    <a:noFill/>
                  </a:rPr>
                  <a:t> </a:t>
                </a:r>
              </a:p>
            </p:txBody>
          </p:sp>
        </mc:Fallback>
      </mc:AlternateContent>
      <p:sp>
        <p:nvSpPr>
          <p:cNvPr id="6" name="TextBox 5"/>
          <p:cNvSpPr txBox="1"/>
          <p:nvPr/>
        </p:nvSpPr>
        <p:spPr>
          <a:xfrm>
            <a:off x="1167891" y="5634872"/>
            <a:ext cx="4064509" cy="923330"/>
          </a:xfrm>
          <a:prstGeom prst="rect">
            <a:avLst/>
          </a:prstGeom>
          <a:noFill/>
        </p:spPr>
        <p:txBody>
          <a:bodyPr wrap="square" rtlCol="0">
            <a:spAutoFit/>
          </a:bodyPr>
          <a:lstStyle/>
          <a:p>
            <a:pPr marL="342900" indent="-342900">
              <a:buAutoNum type="arabicPeriod"/>
            </a:pPr>
            <a:r>
              <a:rPr lang="en-GB" dirty="0"/>
              <a:t>PROPOSE</a:t>
            </a:r>
          </a:p>
          <a:p>
            <a:pPr marL="342900" indent="-342900">
              <a:buAutoNum type="arabicPeriod"/>
            </a:pPr>
            <a:r>
              <a:rPr lang="en-GB" dirty="0"/>
              <a:t>MOVE OR STAY (“acceptance”)</a:t>
            </a:r>
          </a:p>
          <a:p>
            <a:pPr marL="342900" indent="-342900">
              <a:buAutoNum type="arabicPeriod"/>
            </a:pPr>
            <a:r>
              <a:rPr lang="en-GB" dirty="0"/>
              <a:t>SAVE LOCATION</a:t>
            </a:r>
          </a:p>
        </p:txBody>
      </p:sp>
      <p:sp>
        <p:nvSpPr>
          <p:cNvPr id="7" name="Oval 6"/>
          <p:cNvSpPr/>
          <p:nvPr/>
        </p:nvSpPr>
        <p:spPr>
          <a:xfrm>
            <a:off x="2992727" y="3249181"/>
            <a:ext cx="144000" cy="144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Isosceles Triangle 8"/>
          <p:cNvSpPr/>
          <p:nvPr/>
        </p:nvSpPr>
        <p:spPr>
          <a:xfrm rot="10800000">
            <a:off x="3208660" y="2658534"/>
            <a:ext cx="249801" cy="220133"/>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Isosceles Triangle 9"/>
          <p:cNvSpPr/>
          <p:nvPr/>
        </p:nvSpPr>
        <p:spPr>
          <a:xfrm rot="10800000">
            <a:off x="2730054" y="3173048"/>
            <a:ext cx="249801" cy="220133"/>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3348390" y="4902200"/>
            <a:ext cx="97539" cy="931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p:cNvSpPr/>
          <p:nvPr/>
        </p:nvSpPr>
        <p:spPr>
          <a:xfrm>
            <a:off x="3348384" y="4758255"/>
            <a:ext cx="97539" cy="931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Content Placeholder 2"/>
              <p:cNvSpPr txBox="1">
                <a:spLocks/>
              </p:cNvSpPr>
              <p:nvPr/>
            </p:nvSpPr>
            <p:spPr>
              <a:xfrm>
                <a:off x="3064727" y="5366835"/>
                <a:ext cx="325120" cy="411982"/>
              </a:xfrm>
              <a:prstGeom prst="rect">
                <a:avLst/>
              </a:prstGeom>
              <a:solidFill>
                <a:schemeClr val="bg1"/>
              </a:solidFill>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
                    </m:oMathParaPr>
                    <m:oMath xmlns:m="http://schemas.openxmlformats.org/officeDocument/2006/math">
                      <m:r>
                        <a:rPr lang="en-US" sz="2400" i="1" smtClean="0">
                          <a:latin typeface="Cambria Math" charset="0"/>
                          <a:ea typeface="Cambria Math" charset="0"/>
                          <a:cs typeface="Cambria Math" charset="0"/>
                        </a:rPr>
                        <m:t>𝜃</m:t>
                      </m:r>
                    </m:oMath>
                  </m:oMathPara>
                </a14:m>
                <a:endParaRPr lang="en-US" sz="2400" dirty="0"/>
              </a:p>
            </p:txBody>
          </p:sp>
        </mc:Choice>
        <mc:Fallback xmlns="">
          <p:sp>
            <p:nvSpPr>
              <p:cNvPr id="13" name="Content Placeholder 2"/>
              <p:cNvSpPr txBox="1">
                <a:spLocks noRot="1" noChangeAspect="1" noMove="1" noResize="1" noEditPoints="1" noAdjustHandles="1" noChangeArrowheads="1" noChangeShapeType="1" noTextEdit="1"/>
              </p:cNvSpPr>
              <p:nvPr/>
            </p:nvSpPr>
            <p:spPr>
              <a:xfrm>
                <a:off x="3064727" y="5366835"/>
                <a:ext cx="325120" cy="411982"/>
              </a:xfrm>
              <a:prstGeom prst="rect">
                <a:avLst/>
              </a:prstGeom>
              <a:blipFill rotWithShape="0">
                <a:blip r:embed="rId5"/>
                <a:stretch>
                  <a:fillRect l="-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ontent Placeholder 2"/>
              <p:cNvSpPr txBox="1">
                <a:spLocks/>
              </p:cNvSpPr>
              <p:nvPr/>
            </p:nvSpPr>
            <p:spPr>
              <a:xfrm rot="16200000">
                <a:off x="-192205" y="3114911"/>
                <a:ext cx="738889" cy="336406"/>
              </a:xfrm>
              <a:prstGeom prst="rect">
                <a:avLst/>
              </a:prstGeom>
              <a:solidFill>
                <a:schemeClr val="bg1"/>
              </a:solidFill>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Group"/>
                    </m:oMathParaPr>
                    <m:oMath xmlns:m="http://schemas.openxmlformats.org/officeDocument/2006/math">
                      <m:r>
                        <a:rPr lang="en-US" sz="2000" b="0" i="1" smtClean="0">
                          <a:latin typeface="Cambria Math" charset="0"/>
                          <a:ea typeface="Cambria Math" charset="0"/>
                          <a:cs typeface="Cambria Math" charset="0"/>
                        </a:rPr>
                        <m:t>𝑓</m:t>
                      </m:r>
                      <m:d>
                        <m:dPr>
                          <m:ctrlPr>
                            <a:rPr lang="en-US" sz="2000" b="0" i="1" smtClean="0">
                              <a:latin typeface="Cambria Math" panose="02040503050406030204" pitchFamily="18" charset="0"/>
                              <a:ea typeface="Cambria Math" charset="0"/>
                              <a:cs typeface="Cambria Math" charset="0"/>
                            </a:rPr>
                          </m:ctrlPr>
                        </m:dPr>
                        <m:e>
                          <m:r>
                            <a:rPr lang="en-US" sz="2000" b="0" i="1" smtClean="0">
                              <a:latin typeface="Cambria Math" charset="0"/>
                              <a:ea typeface="Cambria Math" charset="0"/>
                              <a:cs typeface="Cambria Math" charset="0"/>
                            </a:rPr>
                            <m:t>𝜃</m:t>
                          </m:r>
                        </m:e>
                      </m:d>
                    </m:oMath>
                  </m:oMathPara>
                </a14:m>
                <a:endParaRPr lang="en-US" sz="2000" b="0" dirty="0">
                  <a:ea typeface="Cambria Math" charset="0"/>
                  <a:cs typeface="Cambria Math" charset="0"/>
                </a:endParaRPr>
              </a:p>
              <a:p>
                <a:pPr marL="0" indent="0" algn="ctr" defTabSz="914400">
                  <a:spcBef>
                    <a:spcPts val="0"/>
                  </a:spcBef>
                  <a:buFontTx/>
                  <a:buNone/>
                </a:pPr>
                <a:endParaRPr lang="en-US" sz="2400" dirty="0"/>
              </a:p>
            </p:txBody>
          </p:sp>
        </mc:Choice>
        <mc:Fallback xmlns="">
          <p:sp>
            <p:nvSpPr>
              <p:cNvPr id="14" name="Content Placeholder 2"/>
              <p:cNvSpPr txBox="1">
                <a:spLocks noRot="1" noChangeAspect="1" noMove="1" noResize="1" noEditPoints="1" noAdjustHandles="1" noChangeArrowheads="1" noChangeShapeType="1" noTextEdit="1"/>
              </p:cNvSpPr>
              <p:nvPr/>
            </p:nvSpPr>
            <p:spPr>
              <a:xfrm rot="16200000">
                <a:off x="-192205" y="3114911"/>
                <a:ext cx="738889" cy="336406"/>
              </a:xfrm>
              <a:prstGeom prst="rect">
                <a:avLst/>
              </a:prstGeom>
              <a:blipFill rotWithShape="0">
                <a:blip r:embed="rId6"/>
                <a:stretch>
                  <a:fillRect r="-10714"/>
                </a:stretch>
              </a:blipFill>
            </p:spPr>
            <p:txBody>
              <a:bodyPr/>
              <a:lstStyle/>
              <a:p>
                <a:r>
                  <a:rPr lang="en-US">
                    <a:noFill/>
                  </a:rPr>
                  <a:t> </a:t>
                </a:r>
              </a:p>
            </p:txBody>
          </p:sp>
        </mc:Fallback>
      </mc:AlternateContent>
    </p:spTree>
    <p:extLst>
      <p:ext uri="{BB962C8B-B14F-4D97-AF65-F5344CB8AC3E}">
        <p14:creationId xmlns:p14="http://schemas.microsoft.com/office/powerpoint/2010/main" val="153132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1" nodeType="clickEffect">
                                  <p:stCondLst>
                                    <p:cond delay="0"/>
                                  </p:stCondLst>
                                  <p:childTnLst>
                                    <p:animMotion origin="layout" path="M 0 0 L 0.02969 -0.08264 " pathEditMode="relative" ptsTypes="AA">
                                      <p:cBhvr>
                                        <p:cTn id="38" dur="2000" fill="hold"/>
                                        <p:tgtEl>
                                          <p:spTgt spid="7"/>
                                        </p:tgtEl>
                                        <p:attrNameLst>
                                          <p:attrName>ppt_x</p:attrName>
                                          <p:attrName>ppt_y</p:attrName>
                                        </p:attrNameLst>
                                      </p:cBhvr>
                                    </p:animMotion>
                                  </p:childTnLst>
                                </p:cTn>
                              </p:par>
                              <p:par>
                                <p:cTn id="39" presetID="10" presetClass="exit" presetSubtype="0" fill="hold" grpId="0" nodeType="with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0" presetClass="path" presetSubtype="0" accel="50000" decel="50000" fill="hold" grpId="2" nodeType="clickEffect">
                                  <p:stCondLst>
                                    <p:cond delay="0"/>
                                  </p:stCondLst>
                                  <p:childTnLst>
                                    <p:animMotion origin="layout" path="M 0.02968 -0.08264 C 0.02968 -0.08241 0.02795 -0.12384 0.02777 -0.12338 C 0.0276 -0.12292 0.02968 -0.08264 0.02968 -0.08241 Z " pathEditMode="relative" rAng="0" ptsTypes="aaa">
                                      <p:cBhvr>
                                        <p:cTn id="53" dur="2000" fill="hold"/>
                                        <p:tgtEl>
                                          <p:spTgt spid="7"/>
                                        </p:tgtEl>
                                        <p:attrNameLst>
                                          <p:attrName>ppt_x</p:attrName>
                                          <p:attrName>ppt_y</p:attrName>
                                        </p:attrNameLst>
                                      </p:cBhvr>
                                      <p:rCtr x="-104" y="-2060"/>
                                    </p:animMotion>
                                  </p:childTnLst>
                                </p:cTn>
                              </p:par>
                            </p:childTnLst>
                          </p:cTn>
                        </p:par>
                        <p:par>
                          <p:cTn id="54" fill="hold">
                            <p:stCondLst>
                              <p:cond delay="2000"/>
                            </p:stCondLst>
                            <p:childTnLst>
                              <p:par>
                                <p:cTn id="55" presetID="10" presetClass="exit" presetSubtype="0" fill="hold" grpId="1" nodeType="afterEffect">
                                  <p:stCondLst>
                                    <p:cond delay="0"/>
                                  </p:stCondLst>
                                  <p:childTnLst>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9" grpId="0" animBg="1"/>
      <p:bldP spid="9" grpId="1" animBg="1"/>
      <p:bldP spid="10" grpId="0" animBg="1"/>
      <p:bldP spid="10" grpId="1" animBg="1"/>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MCMC algorithm</a:t>
            </a:r>
          </a:p>
        </p:txBody>
      </p:sp>
      <p:pic>
        <p:nvPicPr>
          <p:cNvPr id="4" name="Picture 3" descr="MCMC_curv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2122"/>
            <a:ext cx="5761832" cy="4325549"/>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5761832" y="1332122"/>
                <a:ext cx="3382168" cy="4650184"/>
              </a:xfrm>
              <a:prstGeom prst="rect">
                <a:avLst/>
              </a:prstGeom>
              <a:noFill/>
            </p:spPr>
            <p:txBody>
              <a:bodyPr wrap="square" rtlCol="0">
                <a:spAutoFit/>
              </a:bodyPr>
              <a:lstStyle/>
              <a:p>
                <a:r>
                  <a:rPr lang="en-GB" dirty="0"/>
                  <a:t>Choose a starting point, </a:t>
                </a:r>
                <a14:m>
                  <m:oMath xmlns:m="http://schemas.openxmlformats.org/officeDocument/2006/math">
                    <m:r>
                      <a:rPr lang="en-US" i="1">
                        <a:latin typeface="Cambria Math" charset="0"/>
                        <a:ea typeface="Cambria Math" charset="0"/>
                        <a:cs typeface="Cambria Math" charset="0"/>
                        <a:sym typeface="Wingdings"/>
                      </a:rPr>
                      <m:t>𝜃</m:t>
                    </m:r>
                    <m:r>
                      <a:rPr lang="en-US" i="1">
                        <a:latin typeface="Cambria Math" charset="0"/>
                        <a:ea typeface="Cambria Math" charset="0"/>
                        <a:cs typeface="Cambria Math" charset="0"/>
                        <a:sym typeface="Wingdings"/>
                      </a:rPr>
                      <m:t>=</m:t>
                    </m:r>
                    <m:sSub>
                      <m:sSubPr>
                        <m:ctrlPr>
                          <a:rPr lang="en-US" i="1">
                            <a:latin typeface="Cambria Math" panose="02040503050406030204" pitchFamily="18" charset="0"/>
                            <a:ea typeface="Cambria Math" charset="0"/>
                            <a:cs typeface="Cambria Math" charset="0"/>
                            <a:sym typeface="Wingdings"/>
                          </a:rPr>
                        </m:ctrlPr>
                      </m:sSubPr>
                      <m:e>
                        <m:r>
                          <a:rPr lang="en-US" i="1">
                            <a:latin typeface="Cambria Math" charset="0"/>
                            <a:ea typeface="Cambria Math" charset="0"/>
                            <a:cs typeface="Cambria Math" charset="0"/>
                            <a:sym typeface="Wingdings"/>
                          </a:rPr>
                          <m:t>𝜃</m:t>
                        </m:r>
                      </m:e>
                      <m:sub>
                        <m:r>
                          <a:rPr lang="en-US" i="1">
                            <a:latin typeface="Cambria Math" charset="0"/>
                            <a:ea typeface="Cambria Math" charset="0"/>
                            <a:cs typeface="Cambria Math" charset="0"/>
                            <a:sym typeface="Wingdings"/>
                          </a:rPr>
                          <m:t>0</m:t>
                        </m:r>
                      </m:sub>
                    </m:sSub>
                  </m:oMath>
                </a14:m>
                <a:endParaRPr lang="en-GB" i="1" dirty="0"/>
              </a:p>
              <a:p>
                <a:endParaRPr lang="en-GB" i="1" dirty="0"/>
              </a:p>
              <a:p>
                <a:endParaRPr lang="en-GB" dirty="0"/>
              </a:p>
              <a:p>
                <a:r>
                  <a:rPr lang="en-GB" i="1" dirty="0"/>
                  <a:t>PROPOSE</a:t>
                </a:r>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i="1">
                              <a:latin typeface="Cambria Math" charset="0"/>
                              <a:ea typeface="Cambria Math" charset="0"/>
                              <a:cs typeface="Cambria Math" charset="0"/>
                              <a:sym typeface="Wingdings"/>
                            </a:rPr>
                            <m:t>𝜃</m:t>
                          </m:r>
                        </m:e>
                        <m:sup>
                          <m:r>
                            <a:rPr lang="en-US" b="0" i="1" smtClean="0">
                              <a:latin typeface="Cambria Math" charset="0"/>
                            </a:rPr>
                            <m:t>′</m:t>
                          </m:r>
                        </m:sup>
                      </m:sSup>
                      <m:r>
                        <a:rPr lang="en-US" b="0" i="1" smtClean="0">
                          <a:latin typeface="Cambria Math" charset="0"/>
                        </a:rPr>
                        <m:t>=</m:t>
                      </m:r>
                      <m:r>
                        <a:rPr lang="en-US" i="1">
                          <a:latin typeface="Cambria Math" charset="0"/>
                          <a:ea typeface="Cambria Math" charset="0"/>
                          <a:cs typeface="Cambria Math" charset="0"/>
                          <a:sym typeface="Wingdings"/>
                        </a:rPr>
                        <m:t>𝜃</m:t>
                      </m:r>
                      <m:r>
                        <a:rPr lang="en-US" b="0" i="1" smtClean="0">
                          <a:latin typeface="Cambria Math" charset="0"/>
                        </a:rPr>
                        <m:t>+</m:t>
                      </m:r>
                      <m:r>
                        <a:rPr lang="en-US" b="0" i="1" smtClean="0">
                          <a:latin typeface="Cambria Math" charset="0"/>
                          <a:ea typeface="Cambria Math" charset="0"/>
                          <a:cs typeface="Cambria Math" charset="0"/>
                        </a:rPr>
                        <m:t>𝜀</m:t>
                      </m:r>
                      <m:r>
                        <a:rPr lang="en-US" b="0" i="1" smtClean="0">
                          <a:latin typeface="Cambria Math" charset="0"/>
                          <a:ea typeface="Cambria Math" charset="0"/>
                          <a:cs typeface="Cambria Math" charset="0"/>
                        </a:rPr>
                        <m:t> | </m:t>
                      </m:r>
                      <m:r>
                        <a:rPr lang="en-US" b="0" i="1" smtClean="0">
                          <a:latin typeface="Cambria Math" charset="0"/>
                          <a:ea typeface="Cambria Math" charset="0"/>
                          <a:cs typeface="Cambria Math" charset="0"/>
                        </a:rPr>
                        <m:t>𝜀</m:t>
                      </m:r>
                      <m:r>
                        <a:rPr lang="en-US" b="0" i="1" smtClean="0">
                          <a:latin typeface="Cambria Math" charset="0"/>
                          <a:ea typeface="Cambria Math" charset="0"/>
                          <a:cs typeface="Cambria Math" charset="0"/>
                        </a:rPr>
                        <m:t> ~ </m:t>
                      </m:r>
                      <m:r>
                        <a:rPr lang="en-US" b="0" i="1" smtClean="0">
                          <a:latin typeface="Cambria Math" charset="0"/>
                          <a:ea typeface="Cambria Math" charset="0"/>
                          <a:cs typeface="Cambria Math" charset="0"/>
                        </a:rPr>
                        <m:t>𝑄</m:t>
                      </m:r>
                    </m:oMath>
                  </m:oMathPara>
                </a14:m>
                <a:endParaRPr lang="en-GB" sz="2000" dirty="0">
                  <a:latin typeface="+mj-lt"/>
                  <a:cs typeface="Symbol" charset="2"/>
                </a:endParaRPr>
              </a:p>
              <a:p>
                <a:endParaRPr lang="en-GB" dirty="0"/>
              </a:p>
              <a:p>
                <a:r>
                  <a:rPr lang="en-GB" i="1" dirty="0"/>
                  <a:t>MOVE OR STAY</a:t>
                </a:r>
              </a:p>
              <a:p>
                <a:endParaRPr lang="en-GB" dirty="0"/>
              </a:p>
              <a:p>
                <a:pPr/>
                <a14:m>
                  <m:oMathPara xmlns:m="http://schemas.openxmlformats.org/officeDocument/2006/math">
                    <m:oMathParaPr>
                      <m:jc m:val="centerGroup"/>
                    </m:oMathParaPr>
                    <m:oMath xmlns:m="http://schemas.openxmlformats.org/officeDocument/2006/math">
                      <m:r>
                        <a:rPr lang="en-US" i="1">
                          <a:latin typeface="Cambria Math" charset="0"/>
                          <a:ea typeface="Cambria Math" charset="0"/>
                          <a:cs typeface="Cambria Math" charset="0"/>
                          <a:sym typeface="Wingdings"/>
                        </a:rPr>
                        <m:t>𝜃</m:t>
                      </m:r>
                      <m:r>
                        <a:rPr lang="is-IS" b="0" i="1" smtClean="0">
                          <a:latin typeface="Cambria Math" charset="0"/>
                          <a:ea typeface="Cambria Math" charset="0"/>
                          <a:cs typeface="Cambria Math" charset="0"/>
                          <a:sym typeface="Wingdings"/>
                        </a:rPr>
                        <m:t>→</m:t>
                      </m:r>
                      <m:d>
                        <m:dPr>
                          <m:begChr m:val="{"/>
                          <m:endChr m:val=""/>
                          <m:ctrlPr>
                            <a:rPr lang="is-IS" b="0" i="1" smtClean="0">
                              <a:latin typeface="Cambria Math" panose="02040503050406030204" pitchFamily="18" charset="0"/>
                              <a:ea typeface="Cambria Math" charset="0"/>
                              <a:cs typeface="Cambria Math" charset="0"/>
                              <a:sym typeface="Wingdings"/>
                            </a:rPr>
                          </m:ctrlPr>
                        </m:dPr>
                        <m:e>
                          <m:m>
                            <m:mPr>
                              <m:mcs>
                                <m:mc>
                                  <m:mcPr>
                                    <m:count m:val="3"/>
                                    <m:mcJc m:val="center"/>
                                  </m:mcPr>
                                </m:mc>
                              </m:mcs>
                              <m:ctrlPr>
                                <a:rPr lang="uk-UA" b="0" i="1" smtClean="0">
                                  <a:latin typeface="Cambria Math" panose="02040503050406030204" pitchFamily="18" charset="0"/>
                                  <a:ea typeface="Cambria Math" charset="0"/>
                                  <a:cs typeface="Cambria Math" charset="0"/>
                                  <a:sym typeface="Wingdings"/>
                                </a:rPr>
                              </m:ctrlPr>
                            </m:mPr>
                            <m:mr>
                              <m:e>
                                <m:r>
                                  <a:rPr lang="en-US" i="1">
                                    <a:latin typeface="Cambria Math" charset="0"/>
                                    <a:ea typeface="Cambria Math" charset="0"/>
                                    <a:cs typeface="Cambria Math" charset="0"/>
                                    <a:sym typeface="Wingdings"/>
                                  </a:rPr>
                                  <m:t>𝜃</m:t>
                                </m:r>
                                <m:r>
                                  <m:rPr>
                                    <m:brk m:alnAt="7"/>
                                  </m:rPr>
                                  <a:rPr lang="en-US" b="0" i="1" smtClean="0">
                                    <a:latin typeface="Cambria Math" charset="0"/>
                                    <a:ea typeface="Cambria Math" charset="0"/>
                                    <a:cs typeface="Cambria Math" charset="0"/>
                                    <a:sym typeface="Wingdings"/>
                                  </a:rPr>
                                  <m:t>′</m:t>
                                </m:r>
                              </m:e>
                              <m:e>
                                <m:r>
                                  <m:rPr>
                                    <m:sty m:val="p"/>
                                  </m:rPr>
                                  <a:rPr lang="en-US" b="0" i="0" smtClean="0">
                                    <a:latin typeface="Cambria Math" charset="0"/>
                                    <a:ea typeface="Cambria Math" charset="0"/>
                                    <a:cs typeface="Cambria Math" charset="0"/>
                                    <a:sym typeface="Wingdings"/>
                                  </a:rPr>
                                  <m:t>Pr</m:t>
                                </m:r>
                                <m:r>
                                  <a:rPr lang="en-US" b="0" i="1" smtClean="0">
                                    <a:latin typeface="Cambria Math" charset="0"/>
                                    <a:ea typeface="Cambria Math" charset="0"/>
                                    <a:cs typeface="Cambria Math" charset="0"/>
                                    <a:sym typeface="Wingdings"/>
                                  </a:rPr>
                                  <m:t>⁡(</m:t>
                                </m:r>
                                <m:r>
                                  <a:rPr lang="en-US" b="0" i="1" smtClean="0">
                                    <a:latin typeface="Cambria Math" charset="0"/>
                                    <a:ea typeface="Cambria Math" charset="0"/>
                                    <a:cs typeface="Cambria Math" charset="0"/>
                                    <a:sym typeface="Wingdings"/>
                                  </a:rPr>
                                  <m:t>𝑎</m:t>
                                </m:r>
                                <m:r>
                                  <a:rPr lang="en-US" b="0" i="1" smtClean="0">
                                    <a:latin typeface="Cambria Math" charset="0"/>
                                    <a:ea typeface="Cambria Math" charset="0"/>
                                    <a:cs typeface="Cambria Math" charset="0"/>
                                    <a:sym typeface="Wingdings"/>
                                  </a:rPr>
                                  <m:t>)</m:t>
                                </m:r>
                              </m:e>
                              <m:e>
                                <m:r>
                                  <a:rPr lang="en-US" b="0" i="1" smtClean="0">
                                    <a:latin typeface="Cambria Math" charset="0"/>
                                    <a:ea typeface="Cambria Math" charset="0"/>
                                    <a:cs typeface="Cambria Math" charset="0"/>
                                    <a:sym typeface="Wingdings"/>
                                  </a:rPr>
                                  <m:t>𝐴𝑐𝑐𝑒𝑝𝑡</m:t>
                                </m:r>
                              </m:e>
                            </m:mr>
                            <m:mr>
                              <m:e>
                                <m:r>
                                  <a:rPr lang="en-US" i="1">
                                    <a:latin typeface="Cambria Math" charset="0"/>
                                    <a:ea typeface="Cambria Math" charset="0"/>
                                    <a:cs typeface="Cambria Math" charset="0"/>
                                    <a:sym typeface="Wingdings"/>
                                  </a:rPr>
                                  <m:t>𝜃</m:t>
                                </m:r>
                              </m:e>
                              <m:e>
                                <m:r>
                                  <m:rPr>
                                    <m:sty m:val="p"/>
                                  </m:rPr>
                                  <a:rPr lang="en-US" b="0" i="0" smtClean="0">
                                    <a:latin typeface="Cambria Math" charset="0"/>
                                    <a:ea typeface="Cambria Math" charset="0"/>
                                    <a:cs typeface="Cambria Math" charset="0"/>
                                    <a:sym typeface="Wingdings"/>
                                  </a:rPr>
                                  <m:t>Pr</m:t>
                                </m:r>
                                <m:r>
                                  <a:rPr lang="en-US" b="0" i="1" smtClean="0">
                                    <a:latin typeface="Cambria Math" charset="0"/>
                                    <a:ea typeface="Cambria Math" charset="0"/>
                                    <a:cs typeface="Cambria Math" charset="0"/>
                                    <a:sym typeface="Wingdings"/>
                                  </a:rPr>
                                  <m:t>⁡(1−</m:t>
                                </m:r>
                                <m:r>
                                  <a:rPr lang="en-US" b="0" i="1" smtClean="0">
                                    <a:latin typeface="Cambria Math" charset="0"/>
                                    <a:ea typeface="Cambria Math" charset="0"/>
                                    <a:cs typeface="Cambria Math" charset="0"/>
                                    <a:sym typeface="Wingdings"/>
                                  </a:rPr>
                                  <m:t>𝑎</m:t>
                                </m:r>
                                <m:r>
                                  <a:rPr lang="en-US" b="0" i="1" smtClean="0">
                                    <a:latin typeface="Cambria Math" charset="0"/>
                                    <a:ea typeface="Cambria Math" charset="0"/>
                                    <a:cs typeface="Cambria Math" charset="0"/>
                                    <a:sym typeface="Wingdings"/>
                                  </a:rPr>
                                  <m:t>)</m:t>
                                </m:r>
                              </m:e>
                              <m:e>
                                <m:r>
                                  <a:rPr lang="en-US" b="0" i="1" smtClean="0">
                                    <a:latin typeface="Cambria Math" charset="0"/>
                                    <a:ea typeface="Cambria Math" charset="0"/>
                                    <a:cs typeface="Cambria Math" charset="0"/>
                                    <a:sym typeface="Wingdings"/>
                                  </a:rPr>
                                  <m:t>𝑅𝑒𝑗𝑒𝑐𝑡</m:t>
                                </m:r>
                              </m:e>
                            </m:mr>
                          </m:m>
                        </m:e>
                      </m:d>
                    </m:oMath>
                  </m:oMathPara>
                </a14:m>
                <a:endParaRPr lang="en-US" i="1" dirty="0">
                  <a:latin typeface="Cambria Math" charset="0"/>
                  <a:sym typeface="Wingdings"/>
                </a:endParaRPr>
              </a:p>
              <a:p>
                <a:endParaRPr lang="en-US" b="0" i="1" dirty="0">
                  <a:latin typeface="Cambria Math" charset="0"/>
                  <a:sym typeface="Wingdings"/>
                </a:endParaRPr>
              </a:p>
              <a:p>
                <a:pPr/>
                <a14:m>
                  <m:oMathPara xmlns:m="http://schemas.openxmlformats.org/officeDocument/2006/math">
                    <m:oMathParaPr>
                      <m:jc m:val="centerGroup"/>
                    </m:oMathParaPr>
                    <m:oMath xmlns:m="http://schemas.openxmlformats.org/officeDocument/2006/math">
                      <m:r>
                        <a:rPr lang="en-US" b="0" i="1" smtClean="0">
                          <a:latin typeface="Cambria Math" charset="0"/>
                          <a:sym typeface="Wingdings"/>
                        </a:rPr>
                        <m:t>𝑎</m:t>
                      </m:r>
                      <m:r>
                        <a:rPr lang="en-US" i="1">
                          <a:latin typeface="Cambria Math" charset="0"/>
                          <a:sym typeface="Wingdings"/>
                        </a:rPr>
                        <m:t>=</m:t>
                      </m:r>
                      <m:func>
                        <m:funcPr>
                          <m:ctrlPr>
                            <a:rPr lang="en-US" i="1">
                              <a:latin typeface="Cambria Math" panose="02040503050406030204" pitchFamily="18" charset="0"/>
                              <a:sym typeface="Wingdings"/>
                            </a:rPr>
                          </m:ctrlPr>
                        </m:funcPr>
                        <m:fName>
                          <m:r>
                            <m:rPr>
                              <m:sty m:val="p"/>
                            </m:rPr>
                            <a:rPr lang="en-US">
                              <a:latin typeface="Cambria Math" charset="0"/>
                              <a:sym typeface="Wingdings"/>
                            </a:rPr>
                            <m:t>m</m:t>
                          </m:r>
                          <m:r>
                            <m:rPr>
                              <m:sty m:val="p"/>
                            </m:rPr>
                            <a:rPr lang="en-US" b="0" i="0" smtClean="0">
                              <a:latin typeface="Cambria Math" charset="0"/>
                              <a:sym typeface="Wingdings"/>
                            </a:rPr>
                            <m:t>in</m:t>
                          </m:r>
                        </m:fName>
                        <m:e>
                          <m:d>
                            <m:dPr>
                              <m:ctrlPr>
                                <a:rPr lang="en-US" i="1">
                                  <a:latin typeface="Cambria Math" panose="02040503050406030204" pitchFamily="18" charset="0"/>
                                  <a:sym typeface="Wingdings"/>
                                </a:rPr>
                              </m:ctrlPr>
                            </m:dPr>
                            <m:e>
                              <m:r>
                                <a:rPr lang="en-US" i="1">
                                  <a:latin typeface="Cambria Math" charset="0"/>
                                  <a:sym typeface="Wingdings"/>
                                </a:rPr>
                                <m:t>1,</m:t>
                              </m:r>
                              <m:f>
                                <m:fPr>
                                  <m:ctrlPr>
                                    <a:rPr lang="en-US" i="1">
                                      <a:latin typeface="Cambria Math" panose="02040503050406030204" pitchFamily="18" charset="0"/>
                                      <a:sym typeface="Wingdings"/>
                                    </a:rPr>
                                  </m:ctrlPr>
                                </m:fPr>
                                <m:num>
                                  <m:r>
                                    <a:rPr lang="en-US" i="1">
                                      <a:latin typeface="Cambria Math" charset="0"/>
                                      <a:sym typeface="Wingdings"/>
                                    </a:rPr>
                                    <m:t>𝑓</m:t>
                                  </m:r>
                                  <m:d>
                                    <m:dPr>
                                      <m:ctrlPr>
                                        <a:rPr lang="en-US" i="1">
                                          <a:latin typeface="Cambria Math" panose="02040503050406030204" pitchFamily="18" charset="0"/>
                                          <a:sym typeface="Wingdings"/>
                                        </a:rPr>
                                      </m:ctrlPr>
                                    </m:dPr>
                                    <m:e>
                                      <m:sSup>
                                        <m:sSupPr>
                                          <m:ctrlPr>
                                            <a:rPr lang="en-US" i="1">
                                              <a:latin typeface="Cambria Math" panose="02040503050406030204" pitchFamily="18" charset="0"/>
                                              <a:sym typeface="Wingdings"/>
                                            </a:rPr>
                                          </m:ctrlPr>
                                        </m:sSupPr>
                                        <m:e>
                                          <m:r>
                                            <a:rPr lang="en-US" i="1">
                                              <a:latin typeface="Cambria Math" charset="0"/>
                                              <a:ea typeface="Cambria Math" charset="0"/>
                                              <a:cs typeface="Cambria Math" charset="0"/>
                                              <a:sym typeface="Wingdings"/>
                                            </a:rPr>
                                            <m:t>𝜃</m:t>
                                          </m:r>
                                        </m:e>
                                        <m:sup>
                                          <m:r>
                                            <a:rPr lang="en-US" i="1">
                                              <a:latin typeface="Cambria Math" charset="0"/>
                                              <a:sym typeface="Wingdings"/>
                                            </a:rPr>
                                            <m:t>′</m:t>
                                          </m:r>
                                        </m:sup>
                                      </m:sSup>
                                    </m:e>
                                  </m:d>
                                </m:num>
                                <m:den>
                                  <m:r>
                                    <a:rPr lang="en-US" i="1">
                                      <a:latin typeface="Cambria Math" charset="0"/>
                                      <a:sym typeface="Wingdings"/>
                                    </a:rPr>
                                    <m:t>𝑓</m:t>
                                  </m:r>
                                  <m:d>
                                    <m:dPr>
                                      <m:ctrlPr>
                                        <a:rPr lang="en-US" i="1">
                                          <a:latin typeface="Cambria Math" panose="02040503050406030204" pitchFamily="18" charset="0"/>
                                          <a:sym typeface="Wingdings"/>
                                        </a:rPr>
                                      </m:ctrlPr>
                                    </m:dPr>
                                    <m:e>
                                      <m:r>
                                        <a:rPr lang="en-US" i="1">
                                          <a:latin typeface="Cambria Math" charset="0"/>
                                          <a:ea typeface="Cambria Math" charset="0"/>
                                          <a:cs typeface="Cambria Math" charset="0"/>
                                          <a:sym typeface="Wingdings"/>
                                        </a:rPr>
                                        <m:t>𝜃</m:t>
                                      </m:r>
                                    </m:e>
                                  </m:d>
                                </m:den>
                              </m:f>
                            </m:e>
                          </m:d>
                        </m:e>
                      </m:func>
                    </m:oMath>
                  </m:oMathPara>
                </a14:m>
                <a:endParaRPr lang="en-GB" dirty="0"/>
              </a:p>
              <a:p>
                <a:endParaRPr lang="en-GB" dirty="0"/>
              </a:p>
              <a:p>
                <a:r>
                  <a:rPr lang="en-GB" i="1" dirty="0"/>
                  <a:t>SAVE LOCATION</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charset="0"/>
                              <a:cs typeface="Cambria Math" charset="0"/>
                            </a:rPr>
                          </m:ctrlPr>
                        </m:sSubPr>
                        <m:e>
                          <m:r>
                            <a:rPr lang="en-US" i="1">
                              <a:latin typeface="Cambria Math" charset="0"/>
                              <a:ea typeface="Cambria Math" charset="0"/>
                              <a:cs typeface="Cambria Math" charset="0"/>
                              <a:sym typeface="Wingdings"/>
                            </a:rPr>
                            <m:t>𝜃</m:t>
                          </m:r>
                        </m:e>
                        <m:sub>
                          <m:r>
                            <a:rPr lang="en-US" b="0" i="1" smtClean="0">
                              <a:latin typeface="Cambria Math" charset="0"/>
                              <a:ea typeface="Cambria Math" charset="0"/>
                              <a:cs typeface="Cambria Math" charset="0"/>
                            </a:rPr>
                            <m:t>𝑡</m:t>
                          </m:r>
                        </m:sub>
                      </m:sSub>
                      <m:r>
                        <a:rPr lang="en-US" b="0" i="1" smtClean="0">
                          <a:latin typeface="Cambria Math" charset="0"/>
                          <a:ea typeface="Cambria Math" charset="0"/>
                          <a:cs typeface="Cambria Math" charset="0"/>
                        </a:rPr>
                        <m:t>←</m:t>
                      </m:r>
                      <m:r>
                        <a:rPr lang="en-US" i="1">
                          <a:latin typeface="Cambria Math" charset="0"/>
                          <a:ea typeface="Cambria Math" charset="0"/>
                          <a:cs typeface="Cambria Math" charset="0"/>
                          <a:sym typeface="Wingdings"/>
                        </a:rPr>
                        <m:t>𝜃</m:t>
                      </m:r>
                    </m:oMath>
                  </m:oMathPara>
                </a14:m>
                <a:endParaRPr lang="en-GB" baseline="-25000" dirty="0"/>
              </a:p>
            </p:txBody>
          </p:sp>
        </mc:Choice>
        <mc:Fallback xmlns="">
          <p:sp>
            <p:nvSpPr>
              <p:cNvPr id="5" name="TextBox 4"/>
              <p:cNvSpPr txBox="1">
                <a:spLocks noRot="1" noChangeAspect="1" noMove="1" noResize="1" noEditPoints="1" noAdjustHandles="1" noChangeArrowheads="1" noChangeShapeType="1" noTextEdit="1"/>
              </p:cNvSpPr>
              <p:nvPr/>
            </p:nvSpPr>
            <p:spPr>
              <a:xfrm>
                <a:off x="5761832" y="1332122"/>
                <a:ext cx="3382168" cy="4650184"/>
              </a:xfrm>
              <a:prstGeom prst="rect">
                <a:avLst/>
              </a:prstGeom>
              <a:blipFill rotWithShape="0">
                <a:blip r:embed="rId3"/>
                <a:stretch>
                  <a:fillRect l="-1441" t="-787"/>
                </a:stretch>
              </a:blipFill>
            </p:spPr>
            <p:txBody>
              <a:bodyPr/>
              <a:lstStyle/>
              <a:p>
                <a:r>
                  <a:rPr lang="en-US">
                    <a:noFill/>
                  </a:rPr>
                  <a:t> </a:t>
                </a:r>
              </a:p>
            </p:txBody>
          </p:sp>
        </mc:Fallback>
      </mc:AlternateContent>
      <p:sp>
        <p:nvSpPr>
          <p:cNvPr id="6" name="TextBox 5"/>
          <p:cNvSpPr txBox="1"/>
          <p:nvPr/>
        </p:nvSpPr>
        <p:spPr>
          <a:xfrm>
            <a:off x="1167891" y="5634872"/>
            <a:ext cx="4034029" cy="923330"/>
          </a:xfrm>
          <a:prstGeom prst="rect">
            <a:avLst/>
          </a:prstGeom>
          <a:noFill/>
        </p:spPr>
        <p:txBody>
          <a:bodyPr wrap="square" rtlCol="0">
            <a:spAutoFit/>
          </a:bodyPr>
          <a:lstStyle/>
          <a:p>
            <a:pPr marL="342900" indent="-342900">
              <a:buAutoNum type="arabicPeriod"/>
            </a:pPr>
            <a:r>
              <a:rPr lang="en-GB" dirty="0"/>
              <a:t>PROPOSE</a:t>
            </a:r>
          </a:p>
          <a:p>
            <a:pPr marL="342900" indent="-342900">
              <a:buAutoNum type="arabicPeriod"/>
            </a:pPr>
            <a:r>
              <a:rPr lang="en-GB" dirty="0"/>
              <a:t>MOVE OR STAY (“acceptance”)</a:t>
            </a:r>
          </a:p>
          <a:p>
            <a:pPr marL="342900" indent="-342900">
              <a:buAutoNum type="arabicPeriod"/>
            </a:pPr>
            <a:r>
              <a:rPr lang="en-GB" dirty="0"/>
              <a:t>SAVE LOCATION</a:t>
            </a:r>
          </a:p>
        </p:txBody>
      </p:sp>
      <p:sp>
        <p:nvSpPr>
          <p:cNvPr id="7" name="Oval 6"/>
          <p:cNvSpPr/>
          <p:nvPr/>
        </p:nvSpPr>
        <p:spPr>
          <a:xfrm>
            <a:off x="3276218" y="2704850"/>
            <a:ext cx="144000" cy="144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Content Placeholder 2"/>
              <p:cNvSpPr txBox="1">
                <a:spLocks/>
              </p:cNvSpPr>
              <p:nvPr/>
            </p:nvSpPr>
            <p:spPr>
              <a:xfrm>
                <a:off x="3064727" y="5366835"/>
                <a:ext cx="325120" cy="411982"/>
              </a:xfrm>
              <a:prstGeom prst="rect">
                <a:avLst/>
              </a:prstGeom>
              <a:solidFill>
                <a:schemeClr val="bg1"/>
              </a:solidFill>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
                    </m:oMathParaPr>
                    <m:oMath xmlns:m="http://schemas.openxmlformats.org/officeDocument/2006/math">
                      <m:r>
                        <a:rPr lang="en-US" sz="2400" i="1" smtClean="0">
                          <a:latin typeface="Cambria Math" charset="0"/>
                          <a:ea typeface="Cambria Math" charset="0"/>
                          <a:cs typeface="Cambria Math" charset="0"/>
                        </a:rPr>
                        <m:t>𝜃</m:t>
                      </m:r>
                    </m:oMath>
                  </m:oMathPara>
                </a14:m>
                <a:endParaRPr lang="en-US" sz="2400" dirty="0"/>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3064727" y="5366835"/>
                <a:ext cx="325120" cy="411982"/>
              </a:xfrm>
              <a:prstGeom prst="rect">
                <a:avLst/>
              </a:prstGeom>
              <a:blipFill rotWithShape="0">
                <a:blip r:embed="rId4"/>
                <a:stretch>
                  <a:fillRect l="-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p:cNvSpPr txBox="1">
                <a:spLocks/>
              </p:cNvSpPr>
              <p:nvPr/>
            </p:nvSpPr>
            <p:spPr>
              <a:xfrm rot="16200000">
                <a:off x="-192205" y="3114911"/>
                <a:ext cx="738889" cy="336406"/>
              </a:xfrm>
              <a:prstGeom prst="rect">
                <a:avLst/>
              </a:prstGeom>
              <a:solidFill>
                <a:schemeClr val="bg1"/>
              </a:solidFill>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Group"/>
                    </m:oMathParaPr>
                    <m:oMath xmlns:m="http://schemas.openxmlformats.org/officeDocument/2006/math">
                      <m:r>
                        <a:rPr lang="en-US" sz="2000" b="0" i="1" smtClean="0">
                          <a:latin typeface="Cambria Math" charset="0"/>
                          <a:ea typeface="Cambria Math" charset="0"/>
                          <a:cs typeface="Cambria Math" charset="0"/>
                        </a:rPr>
                        <m:t>𝑓</m:t>
                      </m:r>
                      <m:d>
                        <m:dPr>
                          <m:ctrlPr>
                            <a:rPr lang="en-US" sz="2000" b="0" i="1" smtClean="0">
                              <a:latin typeface="Cambria Math" panose="02040503050406030204" pitchFamily="18" charset="0"/>
                              <a:ea typeface="Cambria Math" charset="0"/>
                              <a:cs typeface="Cambria Math" charset="0"/>
                            </a:rPr>
                          </m:ctrlPr>
                        </m:dPr>
                        <m:e>
                          <m:r>
                            <a:rPr lang="en-US" sz="2000" b="0" i="1" smtClean="0">
                              <a:latin typeface="Cambria Math" charset="0"/>
                              <a:ea typeface="Cambria Math" charset="0"/>
                              <a:cs typeface="Cambria Math" charset="0"/>
                            </a:rPr>
                            <m:t>𝜃</m:t>
                          </m:r>
                        </m:e>
                      </m:d>
                    </m:oMath>
                  </m:oMathPara>
                </a14:m>
                <a:endParaRPr lang="en-US" sz="2000" b="0" dirty="0">
                  <a:ea typeface="Cambria Math" charset="0"/>
                  <a:cs typeface="Cambria Math" charset="0"/>
                </a:endParaRPr>
              </a:p>
              <a:p>
                <a:pPr marL="0" indent="0" algn="ctr" defTabSz="914400">
                  <a:spcBef>
                    <a:spcPts val="0"/>
                  </a:spcBef>
                  <a:buFontTx/>
                  <a:buNone/>
                </a:pPr>
                <a:endParaRPr lang="en-US" sz="2400" dirty="0"/>
              </a:p>
            </p:txBody>
          </p:sp>
        </mc:Choice>
        <mc:Fallback xmlns="">
          <p:sp>
            <p:nvSpPr>
              <p:cNvPr id="9" name="Content Placeholder 2"/>
              <p:cNvSpPr txBox="1">
                <a:spLocks noRot="1" noChangeAspect="1" noMove="1" noResize="1" noEditPoints="1" noAdjustHandles="1" noChangeArrowheads="1" noChangeShapeType="1" noTextEdit="1"/>
              </p:cNvSpPr>
              <p:nvPr/>
            </p:nvSpPr>
            <p:spPr>
              <a:xfrm rot="16200000">
                <a:off x="-192205" y="3114911"/>
                <a:ext cx="738889" cy="336406"/>
              </a:xfrm>
              <a:prstGeom prst="rect">
                <a:avLst/>
              </a:prstGeom>
              <a:blipFill rotWithShape="0">
                <a:blip r:embed="rId5"/>
                <a:stretch>
                  <a:fillRect r="-10714"/>
                </a:stretch>
              </a:blipFill>
            </p:spPr>
            <p:txBody>
              <a:bodyPr/>
              <a:lstStyle/>
              <a:p>
                <a:r>
                  <a:rPr lang="en-US">
                    <a:noFill/>
                  </a:rPr>
                  <a:t> </a:t>
                </a:r>
              </a:p>
            </p:txBody>
          </p:sp>
        </mc:Fallback>
      </mc:AlternateContent>
    </p:spTree>
    <p:extLst>
      <p:ext uri="{BB962C8B-B14F-4D97-AF65-F5344CB8AC3E}">
        <p14:creationId xmlns:p14="http://schemas.microsoft.com/office/powerpoint/2010/main" val="158664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44"/>
            <a:ext cx="8229600" cy="1143000"/>
          </a:xfrm>
        </p:spPr>
        <p:txBody>
          <a:bodyPr/>
          <a:lstStyle/>
          <a:p>
            <a:r>
              <a:rPr lang="en-US" dirty="0"/>
              <a:t>The problem</a:t>
            </a:r>
          </a:p>
        </p:txBody>
      </p:sp>
      <p:pic>
        <p:nvPicPr>
          <p:cNvPr id="1026" name="Picture 2" descr="Two dimensional joint posterior probability distributions and one dimensional marginal posterior probability distribution for the parameters of the quadratic potential with phantom inflation. ">
            <a:extLst>
              <a:ext uri="{FF2B5EF4-FFF2-40B4-BE49-F238E27FC236}">
                <a16:creationId xmlns:a16="http://schemas.microsoft.com/office/drawing/2014/main" id="{CBC08FEA-6F2E-A1C2-63C9-7CC8275CB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99" y="2184022"/>
            <a:ext cx="6550460" cy="428509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9EEFADDF-1972-914C-86A4-18FE9D794D32}"/>
                  </a:ext>
                </a:extLst>
              </p:cNvPr>
              <p:cNvSpPr txBox="1">
                <a:spLocks/>
              </p:cNvSpPr>
              <p:nvPr/>
            </p:nvSpPr>
            <p:spPr>
              <a:xfrm>
                <a:off x="3930868" y="1703814"/>
                <a:ext cx="5079011" cy="251083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FontTx/>
                  <a:buNone/>
                  <a:defRPr/>
                </a:pPr>
                <a:r>
                  <a:rPr lang="en-US" sz="2400" dirty="0"/>
                  <a:t>The </a:t>
                </a:r>
                <a:r>
                  <a:rPr lang="en-US" sz="2400" dirty="0">
                    <a:solidFill>
                      <a:schemeClr val="accent2"/>
                    </a:solidFill>
                  </a:rPr>
                  <a:t>posterior</a:t>
                </a:r>
                <a:r>
                  <a:rPr lang="en-US" sz="2400" dirty="0"/>
                  <a:t>, </a:t>
                </a:r>
                <a14:m>
                  <m:oMath xmlns:m="http://schemas.openxmlformats.org/officeDocument/2006/math">
                    <m:r>
                      <a:rPr lang="en-US" sz="2400" i="1">
                        <a:solidFill>
                          <a:schemeClr val="accent2"/>
                        </a:solidFill>
                        <a:latin typeface="Cambria Math" charset="0"/>
                      </a:rPr>
                      <m:t>𝑝</m:t>
                    </m:r>
                    <m:d>
                      <m:dPr>
                        <m:ctrlPr>
                          <a:rPr lang="en-US" sz="2400" i="1">
                            <a:solidFill>
                              <a:schemeClr val="accent2"/>
                            </a:solidFill>
                            <a:latin typeface="Cambria Math" panose="02040503050406030204" pitchFamily="18" charset="0"/>
                          </a:rPr>
                        </m:ctrlPr>
                      </m:dPr>
                      <m:e>
                        <m:r>
                          <a:rPr lang="en-US" sz="2400" i="1">
                            <a:solidFill>
                              <a:schemeClr val="accent2"/>
                            </a:solidFill>
                            <a:latin typeface="Cambria Math" charset="0"/>
                            <a:ea typeface="Cambria Math" charset="0"/>
                            <a:cs typeface="Cambria Math" charset="0"/>
                          </a:rPr>
                          <m:t>𝜃</m:t>
                        </m:r>
                      </m:e>
                      <m:e>
                        <m:r>
                          <a:rPr lang="en-US" sz="2400" i="1">
                            <a:solidFill>
                              <a:schemeClr val="accent2"/>
                            </a:solidFill>
                            <a:latin typeface="Cambria Math" panose="02040503050406030204" pitchFamily="18" charset="0"/>
                            <a:ea typeface="Cambria Math" charset="0"/>
                            <a:cs typeface="Cambria Math" charset="0"/>
                          </a:rPr>
                          <m:t>𝐷</m:t>
                        </m:r>
                      </m:e>
                    </m:d>
                    <m:r>
                      <a:rPr lang="en-US" sz="2400" i="1" smtClean="0">
                        <a:latin typeface="Cambria Math" panose="02040503050406030204" pitchFamily="18" charset="0"/>
                        <a:ea typeface="Cambria Math" panose="02040503050406030204" pitchFamily="18" charset="0"/>
                        <a:cs typeface="Cambria Math" charset="0"/>
                      </a:rPr>
                      <m:t>∝</m:t>
                    </m:r>
                    <m:r>
                      <a:rPr lang="en-US" sz="2400" i="1">
                        <a:solidFill>
                          <a:schemeClr val="accent1"/>
                        </a:solidFill>
                        <a:latin typeface="Cambria Math" charset="0"/>
                        <a:ea typeface="Cambria Math" charset="0"/>
                        <a:cs typeface="Cambria Math" charset="0"/>
                      </a:rPr>
                      <m:t>𝑝</m:t>
                    </m:r>
                    <m:r>
                      <a:rPr lang="en-US" sz="2400" i="1">
                        <a:solidFill>
                          <a:schemeClr val="accent1"/>
                        </a:solidFill>
                        <a:latin typeface="Cambria Math" panose="02040503050406030204" pitchFamily="18" charset="0"/>
                        <a:ea typeface="Cambria Math" charset="0"/>
                        <a:cs typeface="Cambria Math" charset="0"/>
                      </a:rPr>
                      <m:t>(</m:t>
                    </m:r>
                    <m:r>
                      <a:rPr lang="en-US" sz="2400" i="1">
                        <a:solidFill>
                          <a:schemeClr val="accent1"/>
                        </a:solidFill>
                        <a:latin typeface="Cambria Math" panose="02040503050406030204" pitchFamily="18" charset="0"/>
                        <a:ea typeface="Cambria Math" charset="0"/>
                        <a:cs typeface="Cambria Math" charset="0"/>
                      </a:rPr>
                      <m:t>𝐷</m:t>
                    </m:r>
                    <m:r>
                      <a:rPr lang="en-US" sz="2400" i="1">
                        <a:solidFill>
                          <a:schemeClr val="accent1"/>
                        </a:solidFill>
                        <a:latin typeface="Cambria Math" panose="02040503050406030204" pitchFamily="18" charset="0"/>
                        <a:ea typeface="Cambria Math" charset="0"/>
                        <a:cs typeface="Cambria Math" charset="0"/>
                      </a:rPr>
                      <m:t>|</m:t>
                    </m:r>
                    <m:r>
                      <a:rPr lang="en-US" sz="2400" i="1">
                        <a:solidFill>
                          <a:schemeClr val="accent1"/>
                        </a:solidFill>
                        <a:latin typeface="Cambria Math" panose="02040503050406030204" pitchFamily="18" charset="0"/>
                        <a:ea typeface="Cambria Math" charset="0"/>
                        <a:cs typeface="Cambria Math" charset="0"/>
                      </a:rPr>
                      <m:t>𝜃</m:t>
                    </m:r>
                    <m:r>
                      <a:rPr lang="en-US" sz="2400" i="1">
                        <a:solidFill>
                          <a:schemeClr val="accent1"/>
                        </a:solidFill>
                        <a:latin typeface="Cambria Math" panose="02040503050406030204" pitchFamily="18" charset="0"/>
                        <a:ea typeface="Cambria Math" charset="0"/>
                        <a:cs typeface="Cambria Math" charset="0"/>
                      </a:rPr>
                      <m:t>)</m:t>
                    </m:r>
                    <m:r>
                      <a:rPr lang="en-US" sz="2400" i="1">
                        <a:solidFill>
                          <a:schemeClr val="accent6"/>
                        </a:solidFill>
                        <a:latin typeface="Cambria Math" charset="0"/>
                        <a:ea typeface="Cambria Math" charset="0"/>
                        <a:cs typeface="Cambria Math" charset="0"/>
                      </a:rPr>
                      <m:t>𝑝</m:t>
                    </m:r>
                    <m:d>
                      <m:dPr>
                        <m:ctrlPr>
                          <a:rPr lang="en-US" sz="2400" i="1">
                            <a:solidFill>
                              <a:schemeClr val="accent6"/>
                            </a:solidFill>
                            <a:latin typeface="Cambria Math" panose="02040503050406030204" pitchFamily="18" charset="0"/>
                            <a:ea typeface="Cambria Math" charset="0"/>
                            <a:cs typeface="Cambria Math" charset="0"/>
                          </a:rPr>
                        </m:ctrlPr>
                      </m:dPr>
                      <m:e>
                        <m:r>
                          <a:rPr lang="en-US" sz="2400" i="1">
                            <a:solidFill>
                              <a:schemeClr val="accent6"/>
                            </a:solidFill>
                            <a:latin typeface="Cambria Math" charset="0"/>
                            <a:ea typeface="Cambria Math" charset="0"/>
                            <a:cs typeface="Cambria Math" charset="0"/>
                          </a:rPr>
                          <m:t>𝜃</m:t>
                        </m:r>
                      </m:e>
                    </m:d>
                  </m:oMath>
                </a14:m>
                <a:r>
                  <a:rPr lang="en-US" sz="2400" dirty="0"/>
                  <a:t> is not, generally, easy to “solve” for, generally because it is complicated, intensive to evaluate, and multidimensional.</a:t>
                </a:r>
              </a:p>
              <a:p>
                <a:pPr marL="0" indent="0" defTabSz="914400">
                  <a:spcBef>
                    <a:spcPts val="0"/>
                  </a:spcBef>
                  <a:buFontTx/>
                  <a:buNone/>
                  <a:defRPr/>
                </a:pPr>
                <a:endParaRPr lang="en-US" sz="2400" dirty="0"/>
              </a:p>
            </p:txBody>
          </p:sp>
        </mc:Choice>
        <mc:Fallback xmlns="">
          <p:sp>
            <p:nvSpPr>
              <p:cNvPr id="5" name="Content Placeholder 2">
                <a:extLst>
                  <a:ext uri="{FF2B5EF4-FFF2-40B4-BE49-F238E27FC236}">
                    <a16:creationId xmlns:a16="http://schemas.microsoft.com/office/drawing/2014/main" id="{9EEFADDF-1972-914C-86A4-18FE9D794D32}"/>
                  </a:ext>
                </a:extLst>
              </p:cNvPr>
              <p:cNvSpPr txBox="1">
                <a:spLocks noRot="1" noChangeAspect="1" noMove="1" noResize="1" noEditPoints="1" noAdjustHandles="1" noChangeArrowheads="1" noChangeShapeType="1" noTextEdit="1"/>
              </p:cNvSpPr>
              <p:nvPr/>
            </p:nvSpPr>
            <p:spPr>
              <a:xfrm>
                <a:off x="3930868" y="1703814"/>
                <a:ext cx="5079011" cy="2510834"/>
              </a:xfrm>
              <a:prstGeom prst="rect">
                <a:avLst/>
              </a:prstGeom>
              <a:blipFill>
                <a:blip r:embed="rId3"/>
                <a:stretch>
                  <a:fillRect l="-1995" t="-1508" r="-1995"/>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10A2C2B0-C42C-11DA-EBD8-FC355D8549B8}"/>
              </a:ext>
            </a:extLst>
          </p:cNvPr>
          <p:cNvSpPr txBox="1"/>
          <p:nvPr/>
        </p:nvSpPr>
        <p:spPr>
          <a:xfrm>
            <a:off x="113099" y="6396335"/>
            <a:ext cx="8917802" cy="276999"/>
          </a:xfrm>
          <a:prstGeom prst="rect">
            <a:avLst/>
          </a:prstGeom>
          <a:noFill/>
        </p:spPr>
        <p:txBody>
          <a:bodyPr wrap="square" rtlCol="0">
            <a:spAutoFit/>
          </a:bodyPr>
          <a:lstStyle/>
          <a:p>
            <a:r>
              <a:rPr lang="en-GB" sz="1200" dirty="0"/>
              <a:t>Iqbal et al. (2018) </a:t>
            </a:r>
            <a:r>
              <a:rPr lang="en-GB" sz="1200" i="1" dirty="0"/>
              <a:t>Astrophysics and Space Science</a:t>
            </a:r>
            <a:r>
              <a:rPr lang="en-GB" sz="1200" dirty="0"/>
              <a:t> 10.1007/s10509-018-3446-3.</a:t>
            </a:r>
          </a:p>
        </p:txBody>
      </p:sp>
    </p:spTree>
    <p:extLst>
      <p:ext uri="{BB962C8B-B14F-4D97-AF65-F5344CB8AC3E}">
        <p14:creationId xmlns:p14="http://schemas.microsoft.com/office/powerpoint/2010/main" val="1228921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44"/>
            <a:ext cx="8229600" cy="1143000"/>
          </a:xfrm>
        </p:spPr>
        <p:txBody>
          <a:bodyPr/>
          <a:lstStyle/>
          <a:p>
            <a:r>
              <a:rPr lang="en-US" dirty="0"/>
              <a:t>The problem</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9EEFADDF-1972-914C-86A4-18FE9D794D32}"/>
                  </a:ext>
                </a:extLst>
              </p:cNvPr>
              <p:cNvSpPr txBox="1">
                <a:spLocks/>
              </p:cNvSpPr>
              <p:nvPr/>
            </p:nvSpPr>
            <p:spPr>
              <a:xfrm>
                <a:off x="457200" y="1703814"/>
                <a:ext cx="8552680" cy="105923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FontTx/>
                  <a:buNone/>
                  <a:defRPr/>
                </a:pPr>
                <a:r>
                  <a:rPr lang="en-US" sz="2400" dirty="0"/>
                  <a:t>The </a:t>
                </a:r>
                <a:r>
                  <a:rPr lang="en-US" sz="2400" dirty="0">
                    <a:solidFill>
                      <a:schemeClr val="accent2"/>
                    </a:solidFill>
                  </a:rPr>
                  <a:t>posterior</a:t>
                </a:r>
                <a:r>
                  <a:rPr lang="en-US" sz="2400" dirty="0"/>
                  <a:t>, </a:t>
                </a:r>
                <a14:m>
                  <m:oMath xmlns:m="http://schemas.openxmlformats.org/officeDocument/2006/math">
                    <m:r>
                      <a:rPr lang="en-US" sz="2400" i="1">
                        <a:solidFill>
                          <a:schemeClr val="accent2"/>
                        </a:solidFill>
                        <a:latin typeface="Cambria Math" charset="0"/>
                      </a:rPr>
                      <m:t>𝑝</m:t>
                    </m:r>
                    <m:d>
                      <m:dPr>
                        <m:ctrlPr>
                          <a:rPr lang="en-US" sz="2400" i="1">
                            <a:solidFill>
                              <a:schemeClr val="accent2"/>
                            </a:solidFill>
                            <a:latin typeface="Cambria Math" panose="02040503050406030204" pitchFamily="18" charset="0"/>
                          </a:rPr>
                        </m:ctrlPr>
                      </m:dPr>
                      <m:e>
                        <m:r>
                          <a:rPr lang="en-US" sz="2400" i="1">
                            <a:solidFill>
                              <a:schemeClr val="accent2"/>
                            </a:solidFill>
                            <a:latin typeface="Cambria Math" charset="0"/>
                            <a:ea typeface="Cambria Math" charset="0"/>
                            <a:cs typeface="Cambria Math" charset="0"/>
                          </a:rPr>
                          <m:t>𝜃</m:t>
                        </m:r>
                      </m:e>
                      <m:e>
                        <m:r>
                          <a:rPr lang="en-US" sz="2400" i="1">
                            <a:solidFill>
                              <a:schemeClr val="accent2"/>
                            </a:solidFill>
                            <a:latin typeface="Cambria Math" panose="02040503050406030204" pitchFamily="18" charset="0"/>
                            <a:ea typeface="Cambria Math" charset="0"/>
                            <a:cs typeface="Cambria Math" charset="0"/>
                          </a:rPr>
                          <m:t>𝐷</m:t>
                        </m:r>
                      </m:e>
                    </m:d>
                    <m:r>
                      <a:rPr lang="en-US" sz="2400" i="1" smtClean="0">
                        <a:latin typeface="Cambria Math" panose="02040503050406030204" pitchFamily="18" charset="0"/>
                        <a:ea typeface="Cambria Math" panose="02040503050406030204" pitchFamily="18" charset="0"/>
                        <a:cs typeface="Cambria Math" charset="0"/>
                      </a:rPr>
                      <m:t>∝</m:t>
                    </m:r>
                    <m:r>
                      <a:rPr lang="en-US" sz="2400" i="1">
                        <a:solidFill>
                          <a:schemeClr val="accent1"/>
                        </a:solidFill>
                        <a:latin typeface="Cambria Math" charset="0"/>
                        <a:ea typeface="Cambria Math" charset="0"/>
                        <a:cs typeface="Cambria Math" charset="0"/>
                      </a:rPr>
                      <m:t>𝑝</m:t>
                    </m:r>
                    <m:r>
                      <a:rPr lang="en-US" sz="2400" i="1">
                        <a:solidFill>
                          <a:schemeClr val="accent1"/>
                        </a:solidFill>
                        <a:latin typeface="Cambria Math" panose="02040503050406030204" pitchFamily="18" charset="0"/>
                        <a:ea typeface="Cambria Math" charset="0"/>
                        <a:cs typeface="Cambria Math" charset="0"/>
                      </a:rPr>
                      <m:t>(</m:t>
                    </m:r>
                    <m:r>
                      <a:rPr lang="en-US" sz="2400" i="1">
                        <a:solidFill>
                          <a:schemeClr val="accent1"/>
                        </a:solidFill>
                        <a:latin typeface="Cambria Math" panose="02040503050406030204" pitchFamily="18" charset="0"/>
                        <a:ea typeface="Cambria Math" charset="0"/>
                        <a:cs typeface="Cambria Math" charset="0"/>
                      </a:rPr>
                      <m:t>𝐷</m:t>
                    </m:r>
                    <m:r>
                      <a:rPr lang="en-US" sz="2400" i="1">
                        <a:solidFill>
                          <a:schemeClr val="accent1"/>
                        </a:solidFill>
                        <a:latin typeface="Cambria Math" panose="02040503050406030204" pitchFamily="18" charset="0"/>
                        <a:ea typeface="Cambria Math" charset="0"/>
                        <a:cs typeface="Cambria Math" charset="0"/>
                      </a:rPr>
                      <m:t>|</m:t>
                    </m:r>
                    <m:r>
                      <a:rPr lang="en-US" sz="2400" i="1">
                        <a:solidFill>
                          <a:schemeClr val="accent1"/>
                        </a:solidFill>
                        <a:latin typeface="Cambria Math" panose="02040503050406030204" pitchFamily="18" charset="0"/>
                        <a:ea typeface="Cambria Math" charset="0"/>
                        <a:cs typeface="Cambria Math" charset="0"/>
                      </a:rPr>
                      <m:t>𝜃</m:t>
                    </m:r>
                    <m:r>
                      <a:rPr lang="en-US" sz="2400" i="1">
                        <a:solidFill>
                          <a:schemeClr val="accent1"/>
                        </a:solidFill>
                        <a:latin typeface="Cambria Math" panose="02040503050406030204" pitchFamily="18" charset="0"/>
                        <a:ea typeface="Cambria Math" charset="0"/>
                        <a:cs typeface="Cambria Math" charset="0"/>
                      </a:rPr>
                      <m:t>)</m:t>
                    </m:r>
                    <m:r>
                      <a:rPr lang="en-US" sz="2400" i="1">
                        <a:solidFill>
                          <a:schemeClr val="accent6"/>
                        </a:solidFill>
                        <a:latin typeface="Cambria Math" charset="0"/>
                        <a:ea typeface="Cambria Math" charset="0"/>
                        <a:cs typeface="Cambria Math" charset="0"/>
                      </a:rPr>
                      <m:t>𝑝</m:t>
                    </m:r>
                    <m:d>
                      <m:dPr>
                        <m:ctrlPr>
                          <a:rPr lang="en-US" sz="2400" i="1">
                            <a:solidFill>
                              <a:schemeClr val="accent6"/>
                            </a:solidFill>
                            <a:latin typeface="Cambria Math" panose="02040503050406030204" pitchFamily="18" charset="0"/>
                            <a:ea typeface="Cambria Math" charset="0"/>
                            <a:cs typeface="Cambria Math" charset="0"/>
                          </a:rPr>
                        </m:ctrlPr>
                      </m:dPr>
                      <m:e>
                        <m:r>
                          <a:rPr lang="en-US" sz="2400" i="1">
                            <a:solidFill>
                              <a:schemeClr val="accent6"/>
                            </a:solidFill>
                            <a:latin typeface="Cambria Math" charset="0"/>
                            <a:ea typeface="Cambria Math" charset="0"/>
                            <a:cs typeface="Cambria Math" charset="0"/>
                          </a:rPr>
                          <m:t>𝜃</m:t>
                        </m:r>
                      </m:e>
                    </m:d>
                  </m:oMath>
                </a14:m>
                <a:r>
                  <a:rPr lang="en-US" sz="2400" dirty="0"/>
                  <a:t> is not, generally, easy to “solve” for, generally because it is complicated, intensive to evaluate, and multidimensional.</a:t>
                </a:r>
              </a:p>
              <a:p>
                <a:pPr marL="0" indent="0" defTabSz="914400">
                  <a:spcBef>
                    <a:spcPts val="0"/>
                  </a:spcBef>
                  <a:buFontTx/>
                  <a:buNone/>
                  <a:defRPr/>
                </a:pPr>
                <a:endParaRPr lang="en-US" sz="2400" dirty="0"/>
              </a:p>
            </p:txBody>
          </p:sp>
        </mc:Choice>
        <mc:Fallback xmlns="">
          <p:sp>
            <p:nvSpPr>
              <p:cNvPr id="5" name="Content Placeholder 2">
                <a:extLst>
                  <a:ext uri="{FF2B5EF4-FFF2-40B4-BE49-F238E27FC236}">
                    <a16:creationId xmlns:a16="http://schemas.microsoft.com/office/drawing/2014/main" id="{9EEFADDF-1972-914C-86A4-18FE9D794D32}"/>
                  </a:ext>
                </a:extLst>
              </p:cNvPr>
              <p:cNvSpPr txBox="1">
                <a:spLocks noRot="1" noChangeAspect="1" noMove="1" noResize="1" noEditPoints="1" noAdjustHandles="1" noChangeArrowheads="1" noChangeShapeType="1" noTextEdit="1"/>
              </p:cNvSpPr>
              <p:nvPr/>
            </p:nvSpPr>
            <p:spPr>
              <a:xfrm>
                <a:off x="457200" y="1703814"/>
                <a:ext cx="8552680" cy="1059239"/>
              </a:xfrm>
              <a:prstGeom prst="rect">
                <a:avLst/>
              </a:prstGeom>
              <a:blipFill>
                <a:blip r:embed="rId2"/>
                <a:stretch>
                  <a:fillRect l="-1187" t="-3529" b="-24706"/>
                </a:stretch>
              </a:blipFill>
            </p:spPr>
            <p:txBody>
              <a:bodyPr/>
              <a:lstStyle/>
              <a:p>
                <a:r>
                  <a:rPr lang="en-GB">
                    <a:noFill/>
                  </a:rPr>
                  <a:t> </a:t>
                </a:r>
              </a:p>
            </p:txBody>
          </p:sp>
        </mc:Fallback>
      </mc:AlternateContent>
      <p:grpSp>
        <p:nvGrpSpPr>
          <p:cNvPr id="7" name="Group 6">
            <a:extLst>
              <a:ext uri="{FF2B5EF4-FFF2-40B4-BE49-F238E27FC236}">
                <a16:creationId xmlns:a16="http://schemas.microsoft.com/office/drawing/2014/main" id="{149F26F3-95BB-CC42-AAAB-14D75E20C4B5}"/>
              </a:ext>
            </a:extLst>
          </p:cNvPr>
          <p:cNvGrpSpPr/>
          <p:nvPr/>
        </p:nvGrpSpPr>
        <p:grpSpPr>
          <a:xfrm>
            <a:off x="4432662" y="2840805"/>
            <a:ext cx="4968513" cy="3828920"/>
            <a:chOff x="6304004" y="4298612"/>
            <a:chExt cx="3320440" cy="2558854"/>
          </a:xfrm>
        </p:grpSpPr>
        <p:pic>
          <p:nvPicPr>
            <p:cNvPr id="10" name="Picture 9">
              <a:extLst>
                <a:ext uri="{FF2B5EF4-FFF2-40B4-BE49-F238E27FC236}">
                  <a16:creationId xmlns:a16="http://schemas.microsoft.com/office/drawing/2014/main" id="{1DDFBD02-F193-0E4D-BAE7-4D2EDE53EF47}"/>
                </a:ext>
              </a:extLst>
            </p:cNvPr>
            <p:cNvPicPr>
              <a:picLocks noChangeAspect="1"/>
            </p:cNvPicPr>
            <p:nvPr/>
          </p:nvPicPr>
          <p:blipFill rotWithShape="1">
            <a:blip r:embed="rId3"/>
            <a:srcRect t="17011" b="3338"/>
            <a:stretch/>
          </p:blipFill>
          <p:spPr>
            <a:xfrm>
              <a:off x="6304004" y="4298612"/>
              <a:ext cx="3058939" cy="2558854"/>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5DE1396-D173-EB4F-88C4-0EE7ED499FE0}"/>
                    </a:ext>
                  </a:extLst>
                </p:cNvPr>
                <p:cNvSpPr txBox="1"/>
                <p:nvPr/>
              </p:nvSpPr>
              <p:spPr>
                <a:xfrm>
                  <a:off x="6304004" y="6355050"/>
                  <a:ext cx="3320440" cy="390803"/>
                </a:xfrm>
                <a:prstGeom prst="rect">
                  <a:avLst/>
                </a:prstGeom>
                <a:solidFill>
                  <a:schemeClr val="bg1"/>
                </a:solid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1" i="1" smtClean="0">
                                <a:solidFill>
                                  <a:schemeClr val="tx1"/>
                                </a:solidFill>
                                <a:latin typeface="Cambria Math" panose="02040503050406030204" pitchFamily="18" charset="0"/>
                              </a:rPr>
                            </m:ctrlPr>
                          </m:sSubPr>
                          <m:e>
                            <m:r>
                              <a:rPr lang="en-US" sz="3200" b="1" i="1">
                                <a:solidFill>
                                  <a:schemeClr val="tx1"/>
                                </a:solidFill>
                                <a:latin typeface="Cambria Math" panose="02040503050406030204" pitchFamily="18" charset="0"/>
                              </a:rPr>
                              <m:t>𝑹</m:t>
                            </m:r>
                          </m:e>
                          <m:sub>
                            <m:r>
                              <a:rPr lang="en-US" sz="3200" b="1" i="1">
                                <a:solidFill>
                                  <a:schemeClr val="tx1"/>
                                </a:solidFill>
                                <a:latin typeface="Cambria Math" panose="02040503050406030204" pitchFamily="18" charset="0"/>
                              </a:rPr>
                              <m:t>𝟎</m:t>
                            </m:r>
                          </m:sub>
                        </m:sSub>
                      </m:oMath>
                    </m:oMathPara>
                  </a14:m>
                  <a:endParaRPr lang="en-US" sz="3200" b="1" dirty="0">
                    <a:solidFill>
                      <a:schemeClr val="accent2"/>
                    </a:solidFill>
                  </a:endParaRPr>
                </a:p>
              </p:txBody>
            </p:sp>
          </mc:Choice>
          <mc:Fallback xmlns="">
            <p:sp>
              <p:nvSpPr>
                <p:cNvPr id="13" name="TextBox 12">
                  <a:extLst>
                    <a:ext uri="{FF2B5EF4-FFF2-40B4-BE49-F238E27FC236}">
                      <a16:creationId xmlns:a16="http://schemas.microsoft.com/office/drawing/2014/main" id="{A5DE1396-D173-EB4F-88C4-0EE7ED499FE0}"/>
                    </a:ext>
                  </a:extLst>
                </p:cNvPr>
                <p:cNvSpPr txBox="1">
                  <a:spLocks noRot="1" noChangeAspect="1" noMove="1" noResize="1" noEditPoints="1" noAdjustHandles="1" noChangeArrowheads="1" noChangeShapeType="1" noTextEdit="1"/>
                </p:cNvSpPr>
                <p:nvPr/>
              </p:nvSpPr>
              <p:spPr>
                <a:xfrm>
                  <a:off x="6304004" y="6355050"/>
                  <a:ext cx="3320440" cy="390803"/>
                </a:xfrm>
                <a:prstGeom prst="rect">
                  <a:avLst/>
                </a:prstGeom>
                <a:blipFill>
                  <a:blip r:embed="rId4"/>
                  <a:stretch>
                    <a:fillRect b="-8511"/>
                  </a:stretch>
                </a:blipFill>
                <a:ln>
                  <a:no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EA6BADE8-88DD-204C-9DDA-83BD509CA931}"/>
                  </a:ext>
                </a:extLst>
              </p:cNvPr>
              <p:cNvSpPr txBox="1">
                <a:spLocks/>
              </p:cNvSpPr>
              <p:nvPr/>
            </p:nvSpPr>
            <p:spPr>
              <a:xfrm>
                <a:off x="414790" y="3047659"/>
                <a:ext cx="3975007" cy="35531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FontTx/>
                  <a:buNone/>
                  <a:defRPr/>
                </a:pPr>
                <a:r>
                  <a:rPr lang="en-US" sz="2400" dirty="0"/>
                  <a:t>So how do we characterize the posterior, </a:t>
                </a:r>
                <a:r>
                  <a:rPr lang="en-US" sz="2400" i="1" dirty="0"/>
                  <a:t>i.e.</a:t>
                </a:r>
                <a:r>
                  <a:rPr lang="en-US" sz="2400" dirty="0"/>
                  <a:t>:</a:t>
                </a:r>
              </a:p>
              <a:p>
                <a:pPr defTabSz="914400">
                  <a:spcBef>
                    <a:spcPts val="0"/>
                  </a:spcBef>
                  <a:buFont typeface="Arial" panose="020B0604020202020204" pitchFamily="34" charset="0"/>
                  <a:buChar char="•"/>
                  <a:defRPr/>
                </a:pPr>
                <a:r>
                  <a:rPr lang="en-US" sz="2400" dirty="0"/>
                  <a:t>find the mean, median, mode of</a:t>
                </a:r>
                <a:r>
                  <a:rPr lang="en-US" sz="2400" dirty="0">
                    <a:solidFill>
                      <a:schemeClr val="tx1"/>
                    </a:solidFill>
                  </a:rPr>
                  <a:t> </a:t>
                </a:r>
                <a14:m>
                  <m:oMath xmlns:m="http://schemas.openxmlformats.org/officeDocument/2006/math">
                    <m:sSub>
                      <m:sSubPr>
                        <m:ctrlPr>
                          <a:rPr lang="en-US" sz="2400" b="1" i="1">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𝑹</m:t>
                        </m:r>
                      </m:e>
                      <m:sub>
                        <m:r>
                          <a:rPr lang="en-US" sz="2400" b="1" i="1">
                            <a:solidFill>
                              <a:schemeClr val="tx1"/>
                            </a:solidFill>
                            <a:latin typeface="Cambria Math" panose="02040503050406030204" pitchFamily="18" charset="0"/>
                          </a:rPr>
                          <m:t>𝟎</m:t>
                        </m:r>
                      </m:sub>
                    </m:sSub>
                  </m:oMath>
                </a14:m>
                <a:r>
                  <a:rPr lang="en-US" sz="2400" dirty="0"/>
                  <a:t>?</a:t>
                </a:r>
              </a:p>
              <a:p>
                <a:pPr defTabSz="914400">
                  <a:spcBef>
                    <a:spcPts val="0"/>
                  </a:spcBef>
                  <a:buFont typeface="Arial" panose="020B0604020202020204" pitchFamily="34" charset="0"/>
                  <a:buChar char="•"/>
                  <a:defRPr/>
                </a:pPr>
                <a:r>
                  <a:rPr lang="en-US" sz="2400" dirty="0"/>
                  <a:t>visualize </a:t>
                </a:r>
                <a14:m>
                  <m:oMath xmlns:m="http://schemas.openxmlformats.org/officeDocument/2006/math">
                    <m:sSub>
                      <m:sSubPr>
                        <m:ctrlPr>
                          <a:rPr lang="en-US" sz="2400" b="1" i="1">
                            <a:latin typeface="Cambria Math" panose="02040503050406030204" pitchFamily="18" charset="0"/>
                          </a:rPr>
                        </m:ctrlPr>
                      </m:sSubPr>
                      <m:e>
                        <m:r>
                          <a:rPr lang="en-US" sz="2400" b="1" i="1">
                            <a:latin typeface="Cambria Math" panose="02040503050406030204" pitchFamily="18" charset="0"/>
                          </a:rPr>
                          <m:t>𝑹</m:t>
                        </m:r>
                      </m:e>
                      <m:sub>
                        <m:r>
                          <a:rPr lang="en-US" sz="2400" b="1" i="1">
                            <a:latin typeface="Cambria Math" panose="02040503050406030204" pitchFamily="18" charset="0"/>
                          </a:rPr>
                          <m:t>𝟎</m:t>
                        </m:r>
                      </m:sub>
                    </m:sSub>
                  </m:oMath>
                </a14:m>
                <a:r>
                  <a:rPr lang="en-US" sz="2400" dirty="0"/>
                  <a:t> in plots?</a:t>
                </a:r>
              </a:p>
              <a:p>
                <a:pPr defTabSz="914400">
                  <a:spcBef>
                    <a:spcPts val="0"/>
                  </a:spcBef>
                  <a:buFont typeface="Arial" panose="020B0604020202020204" pitchFamily="34" charset="0"/>
                  <a:buChar char="•"/>
                  <a:defRPr/>
                </a:pPr>
                <a:r>
                  <a:rPr lang="en-US" sz="2400" dirty="0"/>
                  <a:t>give “credible intervals” for </a:t>
                </a:r>
                <a14:m>
                  <m:oMath xmlns:m="http://schemas.openxmlformats.org/officeDocument/2006/math">
                    <m:sSub>
                      <m:sSubPr>
                        <m:ctrlPr>
                          <a:rPr lang="en-US" sz="2400" b="1" i="1">
                            <a:latin typeface="Cambria Math" panose="02040503050406030204" pitchFamily="18" charset="0"/>
                          </a:rPr>
                        </m:ctrlPr>
                      </m:sSubPr>
                      <m:e>
                        <m:r>
                          <a:rPr lang="en-US" sz="2400" b="1" i="1">
                            <a:latin typeface="Cambria Math" panose="02040503050406030204" pitchFamily="18" charset="0"/>
                          </a:rPr>
                          <m:t>𝑹</m:t>
                        </m:r>
                      </m:e>
                      <m:sub>
                        <m:r>
                          <a:rPr lang="en-US" sz="2400" b="1" i="1">
                            <a:latin typeface="Cambria Math" panose="02040503050406030204" pitchFamily="18" charset="0"/>
                          </a:rPr>
                          <m:t>𝟎</m:t>
                        </m:r>
                      </m:sub>
                    </m:sSub>
                  </m:oMath>
                </a14:m>
                <a:r>
                  <a:rPr lang="en-US" sz="2400" dirty="0"/>
                  <a:t>?</a:t>
                </a:r>
              </a:p>
              <a:p>
                <a:pPr defTabSz="914400">
                  <a:spcBef>
                    <a:spcPts val="0"/>
                  </a:spcBef>
                  <a:buFont typeface="Arial" panose="020B0604020202020204" pitchFamily="34" charset="0"/>
                  <a:buChar char="•"/>
                  <a:defRPr/>
                </a:pPr>
                <a:r>
                  <a:rPr lang="en-US" sz="2400" dirty="0"/>
                  <a:t>use fitted </a:t>
                </a:r>
                <a14:m>
                  <m:oMath xmlns:m="http://schemas.openxmlformats.org/officeDocument/2006/math">
                    <m:sSub>
                      <m:sSubPr>
                        <m:ctrlPr>
                          <a:rPr lang="en-US" sz="2400" b="1" i="1">
                            <a:latin typeface="Cambria Math" panose="02040503050406030204" pitchFamily="18" charset="0"/>
                          </a:rPr>
                        </m:ctrlPr>
                      </m:sSubPr>
                      <m:e>
                        <m:r>
                          <a:rPr lang="en-US" sz="2400" b="1" i="1">
                            <a:latin typeface="Cambria Math" panose="02040503050406030204" pitchFamily="18" charset="0"/>
                          </a:rPr>
                          <m:t>𝑹</m:t>
                        </m:r>
                      </m:e>
                      <m:sub>
                        <m:r>
                          <a:rPr lang="en-US" sz="2400" b="1" i="1">
                            <a:latin typeface="Cambria Math" panose="02040503050406030204" pitchFamily="18" charset="0"/>
                          </a:rPr>
                          <m:t>𝟎</m:t>
                        </m:r>
                      </m:sub>
                    </m:sSub>
                  </m:oMath>
                </a14:m>
                <a:r>
                  <a:rPr lang="en-US" sz="2400" dirty="0"/>
                  <a:t> to make predictions?</a:t>
                </a:r>
              </a:p>
              <a:p>
                <a:pPr marL="0" indent="0" defTabSz="914400">
                  <a:spcBef>
                    <a:spcPts val="0"/>
                  </a:spcBef>
                  <a:buFontTx/>
                  <a:buNone/>
                  <a:defRPr/>
                </a:pPr>
                <a:endParaRPr lang="en-US" sz="2400" dirty="0"/>
              </a:p>
            </p:txBody>
          </p:sp>
        </mc:Choice>
        <mc:Fallback xmlns="">
          <p:sp>
            <p:nvSpPr>
              <p:cNvPr id="16" name="Content Placeholder 2">
                <a:extLst>
                  <a:ext uri="{FF2B5EF4-FFF2-40B4-BE49-F238E27FC236}">
                    <a16:creationId xmlns:a16="http://schemas.microsoft.com/office/drawing/2014/main" id="{EA6BADE8-88DD-204C-9DDA-83BD509CA931}"/>
                  </a:ext>
                </a:extLst>
              </p:cNvPr>
              <p:cNvSpPr txBox="1">
                <a:spLocks noRot="1" noChangeAspect="1" noMove="1" noResize="1" noEditPoints="1" noAdjustHandles="1" noChangeArrowheads="1" noChangeShapeType="1" noTextEdit="1"/>
              </p:cNvSpPr>
              <p:nvPr/>
            </p:nvSpPr>
            <p:spPr>
              <a:xfrm>
                <a:off x="414790" y="3047659"/>
                <a:ext cx="3975007" cy="3553166"/>
              </a:xfrm>
              <a:prstGeom prst="rect">
                <a:avLst/>
              </a:prstGeom>
              <a:blipFill>
                <a:blip r:embed="rId5"/>
                <a:stretch>
                  <a:fillRect l="-2548" t="-1429" r="-1274"/>
                </a:stretch>
              </a:blipFill>
            </p:spPr>
            <p:txBody>
              <a:bodyPr/>
              <a:lstStyle/>
              <a:p>
                <a:r>
                  <a:rPr lang="en-GB">
                    <a:noFill/>
                  </a:rPr>
                  <a:t> </a:t>
                </a:r>
              </a:p>
            </p:txBody>
          </p:sp>
        </mc:Fallback>
      </mc:AlternateContent>
    </p:spTree>
    <p:extLst>
      <p:ext uri="{BB962C8B-B14F-4D97-AF65-F5344CB8AC3E}">
        <p14:creationId xmlns:p14="http://schemas.microsoft.com/office/powerpoint/2010/main" val="3811251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44"/>
            <a:ext cx="8229600" cy="1143000"/>
          </a:xfrm>
        </p:spPr>
        <p:txBody>
          <a:bodyPr>
            <a:normAutofit fontScale="90000"/>
          </a:bodyPr>
          <a:lstStyle/>
          <a:p>
            <a:r>
              <a:rPr lang="en-US" dirty="0"/>
              <a:t>Methods suitable in low dimensions</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9EEFADDF-1972-914C-86A4-18FE9D794D32}"/>
                  </a:ext>
                </a:extLst>
              </p:cNvPr>
              <p:cNvSpPr txBox="1">
                <a:spLocks/>
              </p:cNvSpPr>
              <p:nvPr/>
            </p:nvSpPr>
            <p:spPr>
              <a:xfrm>
                <a:off x="457200" y="1703814"/>
                <a:ext cx="8552680" cy="105923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FontTx/>
                  <a:buNone/>
                  <a:defRPr/>
                </a:pPr>
                <a:r>
                  <a:rPr lang="en-US" sz="2400" dirty="0"/>
                  <a:t>When the </a:t>
                </a:r>
                <a:r>
                  <a:rPr lang="en-US" sz="2400" dirty="0">
                    <a:solidFill>
                      <a:schemeClr val="accent2"/>
                    </a:solidFill>
                  </a:rPr>
                  <a:t>posterior</a:t>
                </a:r>
                <a:r>
                  <a:rPr lang="en-US" sz="2400" dirty="0"/>
                  <a:t> </a:t>
                </a:r>
                <a14:m>
                  <m:oMath xmlns:m="http://schemas.openxmlformats.org/officeDocument/2006/math">
                    <m:r>
                      <a:rPr lang="en-US" sz="2400" i="1">
                        <a:solidFill>
                          <a:schemeClr val="accent2"/>
                        </a:solidFill>
                        <a:latin typeface="Cambria Math" charset="0"/>
                      </a:rPr>
                      <m:t>𝑝</m:t>
                    </m:r>
                    <m:d>
                      <m:dPr>
                        <m:ctrlPr>
                          <a:rPr lang="en-US" sz="2400" i="1">
                            <a:solidFill>
                              <a:schemeClr val="accent2"/>
                            </a:solidFill>
                            <a:latin typeface="Cambria Math" panose="02040503050406030204" pitchFamily="18" charset="0"/>
                          </a:rPr>
                        </m:ctrlPr>
                      </m:dPr>
                      <m:e>
                        <m:r>
                          <a:rPr lang="en-US" sz="2400" i="1">
                            <a:solidFill>
                              <a:schemeClr val="accent2"/>
                            </a:solidFill>
                            <a:latin typeface="Cambria Math" charset="0"/>
                            <a:ea typeface="Cambria Math" charset="0"/>
                            <a:cs typeface="Cambria Math" charset="0"/>
                          </a:rPr>
                          <m:t>𝜃</m:t>
                        </m:r>
                      </m:e>
                      <m:e>
                        <m:r>
                          <a:rPr lang="en-US" sz="2400" i="1">
                            <a:solidFill>
                              <a:schemeClr val="accent2"/>
                            </a:solidFill>
                            <a:latin typeface="Cambria Math" panose="02040503050406030204" pitchFamily="18" charset="0"/>
                            <a:ea typeface="Cambria Math" charset="0"/>
                            <a:cs typeface="Cambria Math" charset="0"/>
                          </a:rPr>
                          <m:t>𝐷</m:t>
                        </m:r>
                      </m:e>
                    </m:d>
                  </m:oMath>
                </a14:m>
                <a:r>
                  <a:rPr lang="en-US" sz="2400" dirty="0"/>
                  <a:t> has relatively few dimensions (i.e. </a:t>
                </a:r>
                <a14:m>
                  <m:oMath xmlns:m="http://schemas.openxmlformats.org/officeDocument/2006/math">
                    <m:r>
                      <a:rPr lang="en-US" sz="2400" i="1" smtClean="0">
                        <a:solidFill>
                          <a:schemeClr val="tx1"/>
                        </a:solidFill>
                        <a:latin typeface="Cambria Math" charset="0"/>
                        <a:ea typeface="Cambria Math" charset="0"/>
                        <a:cs typeface="Cambria Math" charset="0"/>
                      </a:rPr>
                      <m:t>𝜃</m:t>
                    </m:r>
                    <m:r>
                      <a:rPr lang="en-GB" sz="2400" b="0" i="1" smtClean="0">
                        <a:solidFill>
                          <a:schemeClr val="tx1"/>
                        </a:solidFill>
                        <a:latin typeface="Cambria Math" panose="02040503050406030204" pitchFamily="18" charset="0"/>
                        <a:ea typeface="Cambria Math" charset="0"/>
                        <a:cs typeface="Cambria Math" charset="0"/>
                      </a:rPr>
                      <m:t>∈</m:t>
                    </m:r>
                    <m:sSup>
                      <m:sSupPr>
                        <m:ctrlPr>
                          <a:rPr lang="en-GB" sz="2400" b="0" i="1" smtClean="0">
                            <a:solidFill>
                              <a:schemeClr val="tx1"/>
                            </a:solidFill>
                            <a:latin typeface="Cambria Math" panose="02040503050406030204" pitchFamily="18" charset="0"/>
                            <a:ea typeface="Cambria Math" panose="02040503050406030204" pitchFamily="18" charset="0"/>
                            <a:cs typeface="Cambria Math" charset="0"/>
                          </a:rPr>
                        </m:ctrlPr>
                      </m:sSupPr>
                      <m:e>
                        <m:r>
                          <a:rPr lang="en-GB" sz="2400" b="0" i="1" smtClean="0">
                            <a:solidFill>
                              <a:schemeClr val="tx1"/>
                            </a:solidFill>
                            <a:latin typeface="Cambria Math" panose="02040503050406030204" pitchFamily="18" charset="0"/>
                            <a:ea typeface="Cambria Math" panose="02040503050406030204" pitchFamily="18" charset="0"/>
                            <a:cs typeface="Cambria Math" charset="0"/>
                          </a:rPr>
                          <m:t>ℝ</m:t>
                        </m:r>
                      </m:e>
                      <m:sup>
                        <m:r>
                          <a:rPr lang="en-GB" sz="2400" b="0" i="1" smtClean="0">
                            <a:solidFill>
                              <a:schemeClr val="tx1"/>
                            </a:solidFill>
                            <a:latin typeface="Cambria Math" panose="02040503050406030204" pitchFamily="18" charset="0"/>
                            <a:ea typeface="Cambria Math" panose="02040503050406030204" pitchFamily="18" charset="0"/>
                            <a:cs typeface="Cambria Math" charset="0"/>
                          </a:rPr>
                          <m:t>𝑑</m:t>
                        </m:r>
                      </m:sup>
                    </m:sSup>
                  </m:oMath>
                </a14:m>
                <a:r>
                  <a:rPr lang="en-US" sz="2400" dirty="0"/>
                  <a:t> with </a:t>
                </a:r>
                <a14:m>
                  <m:oMath xmlns:m="http://schemas.openxmlformats.org/officeDocument/2006/math">
                    <m:r>
                      <a:rPr lang="en-GB" sz="2400" b="0" i="1" smtClean="0">
                        <a:latin typeface="Cambria Math" panose="02040503050406030204" pitchFamily="18" charset="0"/>
                      </a:rPr>
                      <m:t>𝑑</m:t>
                    </m:r>
                    <m:r>
                      <a:rPr lang="en-GB" sz="2400" b="0" i="1" smtClean="0">
                        <a:latin typeface="Cambria Math" panose="02040503050406030204" pitchFamily="18" charset="0"/>
                      </a:rPr>
                      <m:t>=1</m:t>
                    </m:r>
                  </m:oMath>
                </a14:m>
                <a:r>
                  <a:rPr lang="en-US" sz="2400" dirty="0"/>
                  <a:t> or </a:t>
                </a:r>
                <a14:m>
                  <m:oMath xmlns:m="http://schemas.openxmlformats.org/officeDocument/2006/math">
                    <m:r>
                      <a:rPr lang="en-US" sz="2400" i="1" dirty="0" smtClean="0">
                        <a:latin typeface="Cambria Math" panose="02040503050406030204" pitchFamily="18" charset="0"/>
                      </a:rPr>
                      <m:t>2</m:t>
                    </m:r>
                  </m:oMath>
                </a14:m>
                <a:r>
                  <a:rPr lang="en-US" sz="2400" dirty="0"/>
                  <a:t>) there are “simpler” methods than MCMC that may give equally good results.</a:t>
                </a:r>
              </a:p>
              <a:p>
                <a:pPr marL="0" indent="0" defTabSz="914400">
                  <a:spcBef>
                    <a:spcPts val="0"/>
                  </a:spcBef>
                  <a:buFontTx/>
                  <a:buNone/>
                  <a:defRPr/>
                </a:pPr>
                <a:endParaRPr lang="en-US" sz="2400" dirty="0"/>
              </a:p>
            </p:txBody>
          </p:sp>
        </mc:Choice>
        <mc:Fallback xmlns="">
          <p:sp>
            <p:nvSpPr>
              <p:cNvPr id="5" name="Content Placeholder 2">
                <a:extLst>
                  <a:ext uri="{FF2B5EF4-FFF2-40B4-BE49-F238E27FC236}">
                    <a16:creationId xmlns:a16="http://schemas.microsoft.com/office/drawing/2014/main" id="{9EEFADDF-1972-914C-86A4-18FE9D794D32}"/>
                  </a:ext>
                </a:extLst>
              </p:cNvPr>
              <p:cNvSpPr txBox="1">
                <a:spLocks noRot="1" noChangeAspect="1" noMove="1" noResize="1" noEditPoints="1" noAdjustHandles="1" noChangeArrowheads="1" noChangeShapeType="1" noTextEdit="1"/>
              </p:cNvSpPr>
              <p:nvPr/>
            </p:nvSpPr>
            <p:spPr>
              <a:xfrm>
                <a:off x="457200" y="1703814"/>
                <a:ext cx="8552680" cy="1059239"/>
              </a:xfrm>
              <a:prstGeom prst="rect">
                <a:avLst/>
              </a:prstGeom>
              <a:blipFill>
                <a:blip r:embed="rId2"/>
                <a:stretch>
                  <a:fillRect l="-1187" t="-3529" b="-24706"/>
                </a:stretch>
              </a:blipFill>
            </p:spPr>
            <p:txBody>
              <a:bodyPr/>
              <a:lstStyle/>
              <a:p>
                <a:r>
                  <a:rPr lang="en-GB">
                    <a:noFill/>
                  </a:rPr>
                  <a:t> </a:t>
                </a:r>
              </a:p>
            </p:txBody>
          </p:sp>
        </mc:Fallback>
      </mc:AlternateContent>
      <p:sp>
        <p:nvSpPr>
          <p:cNvPr id="16" name="Content Placeholder 2">
            <a:extLst>
              <a:ext uri="{FF2B5EF4-FFF2-40B4-BE49-F238E27FC236}">
                <a16:creationId xmlns:a16="http://schemas.microsoft.com/office/drawing/2014/main" id="{EA6BADE8-88DD-204C-9DDA-83BD509CA931}"/>
              </a:ext>
            </a:extLst>
          </p:cNvPr>
          <p:cNvSpPr txBox="1">
            <a:spLocks/>
          </p:cNvSpPr>
          <p:nvPr/>
        </p:nvSpPr>
        <p:spPr>
          <a:xfrm>
            <a:off x="414790" y="3247349"/>
            <a:ext cx="3873431" cy="27330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FontTx/>
              <a:buNone/>
              <a:defRPr/>
            </a:pPr>
            <a:r>
              <a:rPr lang="en-US" sz="2400" dirty="0"/>
              <a:t>We will start by exploring two such methods:</a:t>
            </a:r>
          </a:p>
          <a:p>
            <a:pPr defTabSz="914400">
              <a:spcBef>
                <a:spcPts val="0"/>
              </a:spcBef>
              <a:defRPr/>
            </a:pPr>
            <a:r>
              <a:rPr lang="en-US" sz="2400" dirty="0"/>
              <a:t>grid approximation </a:t>
            </a:r>
          </a:p>
          <a:p>
            <a:pPr defTabSz="914400">
              <a:spcBef>
                <a:spcPts val="0"/>
              </a:spcBef>
              <a:defRPr/>
            </a:pPr>
            <a:r>
              <a:rPr lang="en-US" sz="2400" dirty="0"/>
              <a:t>rejection sampling</a:t>
            </a:r>
          </a:p>
          <a:p>
            <a:pPr marL="0" indent="0" defTabSz="914400">
              <a:spcBef>
                <a:spcPts val="0"/>
              </a:spcBef>
              <a:buFontTx/>
              <a:buNone/>
              <a:defRPr/>
            </a:pPr>
            <a:endParaRPr lang="en-US" sz="2400" dirty="0"/>
          </a:p>
        </p:txBody>
      </p:sp>
      <p:grpSp>
        <p:nvGrpSpPr>
          <p:cNvPr id="3" name="Group 2">
            <a:extLst>
              <a:ext uri="{FF2B5EF4-FFF2-40B4-BE49-F238E27FC236}">
                <a16:creationId xmlns:a16="http://schemas.microsoft.com/office/drawing/2014/main" id="{A04167CE-A704-67DE-ECDB-63BC37A67D18}"/>
              </a:ext>
            </a:extLst>
          </p:cNvPr>
          <p:cNvGrpSpPr/>
          <p:nvPr/>
        </p:nvGrpSpPr>
        <p:grpSpPr>
          <a:xfrm>
            <a:off x="4432662" y="2840805"/>
            <a:ext cx="4968513" cy="3828920"/>
            <a:chOff x="6304004" y="4298612"/>
            <a:chExt cx="3320440" cy="2558854"/>
          </a:xfrm>
        </p:grpSpPr>
        <p:pic>
          <p:nvPicPr>
            <p:cNvPr id="4" name="Picture 3">
              <a:extLst>
                <a:ext uri="{FF2B5EF4-FFF2-40B4-BE49-F238E27FC236}">
                  <a16:creationId xmlns:a16="http://schemas.microsoft.com/office/drawing/2014/main" id="{AC0886A4-260F-0F13-C111-1E0FBD61FD67}"/>
                </a:ext>
              </a:extLst>
            </p:cNvPr>
            <p:cNvPicPr>
              <a:picLocks noChangeAspect="1"/>
            </p:cNvPicPr>
            <p:nvPr/>
          </p:nvPicPr>
          <p:blipFill rotWithShape="1">
            <a:blip r:embed="rId3"/>
            <a:srcRect t="17011" b="3338"/>
            <a:stretch/>
          </p:blipFill>
          <p:spPr>
            <a:xfrm>
              <a:off x="6304004" y="4298612"/>
              <a:ext cx="3058939" cy="255885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E52C65D-2A2A-92B9-63B2-1760A99E4DA0}"/>
                    </a:ext>
                  </a:extLst>
                </p:cNvPr>
                <p:cNvSpPr txBox="1"/>
                <p:nvPr/>
              </p:nvSpPr>
              <p:spPr>
                <a:xfrm>
                  <a:off x="6304004" y="6355050"/>
                  <a:ext cx="3320440" cy="390803"/>
                </a:xfrm>
                <a:prstGeom prst="rect">
                  <a:avLst/>
                </a:prstGeom>
                <a:solidFill>
                  <a:schemeClr val="bg1"/>
                </a:solid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1" i="1" smtClean="0">
                                <a:solidFill>
                                  <a:schemeClr val="tx1"/>
                                </a:solidFill>
                                <a:latin typeface="Cambria Math" panose="02040503050406030204" pitchFamily="18" charset="0"/>
                              </a:rPr>
                            </m:ctrlPr>
                          </m:sSubPr>
                          <m:e>
                            <m:r>
                              <a:rPr lang="en-US" sz="3200" b="1" i="1">
                                <a:solidFill>
                                  <a:schemeClr val="tx1"/>
                                </a:solidFill>
                                <a:latin typeface="Cambria Math" panose="02040503050406030204" pitchFamily="18" charset="0"/>
                              </a:rPr>
                              <m:t>𝑹</m:t>
                            </m:r>
                          </m:e>
                          <m:sub>
                            <m:r>
                              <a:rPr lang="en-US" sz="3200" b="1" i="1">
                                <a:solidFill>
                                  <a:schemeClr val="tx1"/>
                                </a:solidFill>
                                <a:latin typeface="Cambria Math" panose="02040503050406030204" pitchFamily="18" charset="0"/>
                              </a:rPr>
                              <m:t>𝟎</m:t>
                            </m:r>
                          </m:sub>
                        </m:sSub>
                      </m:oMath>
                    </m:oMathPara>
                  </a14:m>
                  <a:endParaRPr lang="en-US" sz="3200" b="1" dirty="0">
                    <a:solidFill>
                      <a:schemeClr val="accent2"/>
                    </a:solidFill>
                  </a:endParaRPr>
                </a:p>
              </p:txBody>
            </p:sp>
          </mc:Choice>
          <mc:Fallback xmlns="">
            <p:sp>
              <p:nvSpPr>
                <p:cNvPr id="6" name="TextBox 5">
                  <a:extLst>
                    <a:ext uri="{FF2B5EF4-FFF2-40B4-BE49-F238E27FC236}">
                      <a16:creationId xmlns:a16="http://schemas.microsoft.com/office/drawing/2014/main" id="{EE52C65D-2A2A-92B9-63B2-1760A99E4DA0}"/>
                    </a:ext>
                  </a:extLst>
                </p:cNvPr>
                <p:cNvSpPr txBox="1">
                  <a:spLocks noRot="1" noChangeAspect="1" noMove="1" noResize="1" noEditPoints="1" noAdjustHandles="1" noChangeArrowheads="1" noChangeShapeType="1" noTextEdit="1"/>
                </p:cNvSpPr>
                <p:nvPr/>
              </p:nvSpPr>
              <p:spPr>
                <a:xfrm>
                  <a:off x="6304004" y="6355050"/>
                  <a:ext cx="3320440" cy="390803"/>
                </a:xfrm>
                <a:prstGeom prst="rect">
                  <a:avLst/>
                </a:prstGeom>
                <a:blipFill>
                  <a:blip r:embed="rId4"/>
                  <a:stretch>
                    <a:fillRect b="-8511"/>
                  </a:stretch>
                </a:blipFill>
                <a:ln>
                  <a:noFill/>
                </a:ln>
              </p:spPr>
              <p:txBody>
                <a:bodyPr/>
                <a:lstStyle/>
                <a:p>
                  <a:r>
                    <a:rPr lang="en-GB">
                      <a:noFill/>
                    </a:rPr>
                    <a:t> </a:t>
                  </a:r>
                </a:p>
              </p:txBody>
            </p:sp>
          </mc:Fallback>
        </mc:AlternateContent>
      </p:grpSp>
    </p:spTree>
    <p:extLst>
      <p:ext uri="{BB962C8B-B14F-4D97-AF65-F5344CB8AC3E}">
        <p14:creationId xmlns:p14="http://schemas.microsoft.com/office/powerpoint/2010/main" val="3641395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Method 1: Grid approximation</a:t>
            </a:r>
          </a:p>
        </p:txBody>
      </p:sp>
      <p:pic>
        <p:nvPicPr>
          <p:cNvPr id="7" name="Picture 6" descr="MCMC_curv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158" y="1608667"/>
            <a:ext cx="6283641" cy="4717284"/>
          </a:xfrm>
          <a:prstGeom prst="rect">
            <a:avLst/>
          </a:prstGeom>
        </p:spPr>
      </p:pic>
      <mc:AlternateContent xmlns:mc="http://schemas.openxmlformats.org/markup-compatibility/2006" xmlns:a14="http://schemas.microsoft.com/office/drawing/2010/main">
        <mc:Choice Requires="a14">
          <p:sp>
            <p:nvSpPr>
              <p:cNvPr id="6" name="Content Placeholder 2"/>
              <p:cNvSpPr txBox="1">
                <a:spLocks/>
              </p:cNvSpPr>
              <p:nvPr/>
            </p:nvSpPr>
            <p:spPr>
              <a:xfrm>
                <a:off x="4734560" y="6046987"/>
                <a:ext cx="325120" cy="411982"/>
              </a:xfrm>
              <a:prstGeom prst="rect">
                <a:avLst/>
              </a:prstGeom>
              <a:solidFill>
                <a:schemeClr val="bg1"/>
              </a:solidFill>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
                    </m:oMathParaPr>
                    <m:oMath xmlns:m="http://schemas.openxmlformats.org/officeDocument/2006/math">
                      <m:r>
                        <a:rPr lang="en-US" sz="2400" i="1" smtClean="0">
                          <a:latin typeface="Cambria Math" charset="0"/>
                          <a:ea typeface="Cambria Math" charset="0"/>
                          <a:cs typeface="Cambria Math" charset="0"/>
                        </a:rPr>
                        <m:t>𝜃</m:t>
                      </m:r>
                    </m:oMath>
                  </m:oMathPara>
                </a14:m>
                <a:endParaRPr lang="en-US" sz="24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4734560" y="6046987"/>
                <a:ext cx="325120" cy="411982"/>
              </a:xfrm>
              <a:prstGeom prst="rect">
                <a:avLst/>
              </a:prstGeom>
              <a:blipFill rotWithShape="0">
                <a:blip r:embed="rId4"/>
                <a:stretch>
                  <a:fillRect l="-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p:cNvSpPr txBox="1">
                <a:spLocks/>
              </p:cNvSpPr>
              <p:nvPr/>
            </p:nvSpPr>
            <p:spPr>
              <a:xfrm rot="16200000">
                <a:off x="-432874" y="3487958"/>
                <a:ext cx="3812149" cy="416560"/>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Group"/>
                    </m:oMathParaPr>
                    <m:oMath xmlns:m="http://schemas.openxmlformats.org/officeDocument/2006/math">
                      <m:r>
                        <a:rPr lang="en-US" sz="2000" b="0" i="1" smtClean="0">
                          <a:latin typeface="Cambria Math" charset="0"/>
                          <a:ea typeface="Cambria Math" charset="0"/>
                          <a:cs typeface="Cambria Math" charset="0"/>
                        </a:rPr>
                        <m:t>𝑓</m:t>
                      </m:r>
                      <m:d>
                        <m:dPr>
                          <m:ctrlPr>
                            <a:rPr lang="en-US" sz="2000" b="0" i="1" smtClean="0">
                              <a:latin typeface="Cambria Math" panose="02040503050406030204" pitchFamily="18" charset="0"/>
                              <a:ea typeface="Cambria Math" charset="0"/>
                              <a:cs typeface="Cambria Math" charset="0"/>
                            </a:rPr>
                          </m:ctrlPr>
                        </m:dPr>
                        <m:e>
                          <m:r>
                            <a:rPr lang="en-US" sz="2000" b="0" i="1" smtClean="0">
                              <a:latin typeface="Cambria Math" charset="0"/>
                              <a:ea typeface="Cambria Math" charset="0"/>
                              <a:cs typeface="Cambria Math" charset="0"/>
                            </a:rPr>
                            <m:t>𝜃</m:t>
                          </m:r>
                        </m:e>
                      </m:d>
                    </m:oMath>
                  </m:oMathPara>
                </a14:m>
                <a:endParaRPr lang="en-US" sz="2000" b="0" dirty="0">
                  <a:ea typeface="Cambria Math" charset="0"/>
                  <a:cs typeface="Cambria Math" charset="0"/>
                </a:endParaRPr>
              </a:p>
              <a:p>
                <a:pPr marL="0" indent="0" algn="ctr" defTabSz="914400">
                  <a:spcBef>
                    <a:spcPts val="0"/>
                  </a:spcBef>
                  <a:buFontTx/>
                  <a:buNone/>
                </a:pPr>
                <a:endParaRPr lang="en-US" sz="2400" dirty="0"/>
              </a:p>
            </p:txBody>
          </p:sp>
        </mc:Choice>
        <mc:Fallback xmlns="">
          <p:sp>
            <p:nvSpPr>
              <p:cNvPr id="8" name="Content Placeholder 2"/>
              <p:cNvSpPr txBox="1">
                <a:spLocks noRot="1" noChangeAspect="1" noMove="1" noResize="1" noEditPoints="1" noAdjustHandles="1" noChangeArrowheads="1" noChangeShapeType="1" noTextEdit="1"/>
              </p:cNvSpPr>
              <p:nvPr/>
            </p:nvSpPr>
            <p:spPr>
              <a:xfrm rot="16200000">
                <a:off x="-432874" y="3487958"/>
                <a:ext cx="3812149" cy="416560"/>
              </a:xfrm>
              <a:prstGeom prst="rect">
                <a:avLst/>
              </a:prstGeom>
              <a:blipFill>
                <a:blip r:embed="rId5"/>
                <a:stretch>
                  <a:fillRect r="-9091"/>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967BBFC0-AE7D-224C-8AC8-810530341D30}"/>
              </a:ext>
            </a:extLst>
          </p:cNvPr>
          <p:cNvCxnSpPr>
            <a:cxnSpLocks/>
          </p:cNvCxnSpPr>
          <p:nvPr/>
        </p:nvCxnSpPr>
        <p:spPr>
          <a:xfrm>
            <a:off x="2971800" y="5602313"/>
            <a:ext cx="0" cy="0"/>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11" name="Straight Arrow Connector 10">
            <a:extLst>
              <a:ext uri="{FF2B5EF4-FFF2-40B4-BE49-F238E27FC236}">
                <a16:creationId xmlns:a16="http://schemas.microsoft.com/office/drawing/2014/main" id="{2B7ACC8C-DB8C-5949-8C2B-726AE1D11218}"/>
              </a:ext>
            </a:extLst>
          </p:cNvPr>
          <p:cNvCxnSpPr>
            <a:cxnSpLocks/>
          </p:cNvCxnSpPr>
          <p:nvPr/>
        </p:nvCxnSpPr>
        <p:spPr>
          <a:xfrm>
            <a:off x="3138488" y="5590385"/>
            <a:ext cx="0" cy="0"/>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12" name="Straight Arrow Connector 11">
            <a:extLst>
              <a:ext uri="{FF2B5EF4-FFF2-40B4-BE49-F238E27FC236}">
                <a16:creationId xmlns:a16="http://schemas.microsoft.com/office/drawing/2014/main" id="{88DE70D2-18DB-744F-955E-3B40FC7AA877}"/>
              </a:ext>
            </a:extLst>
          </p:cNvPr>
          <p:cNvCxnSpPr>
            <a:cxnSpLocks/>
          </p:cNvCxnSpPr>
          <p:nvPr/>
        </p:nvCxnSpPr>
        <p:spPr>
          <a:xfrm flipV="1">
            <a:off x="3305176" y="5546361"/>
            <a:ext cx="0" cy="55952"/>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grpSp>
        <p:nvGrpSpPr>
          <p:cNvPr id="92" name="Group 91">
            <a:extLst>
              <a:ext uri="{FF2B5EF4-FFF2-40B4-BE49-F238E27FC236}">
                <a16:creationId xmlns:a16="http://schemas.microsoft.com/office/drawing/2014/main" id="{B08BD028-7648-C54A-B638-B773A0E70205}"/>
              </a:ext>
            </a:extLst>
          </p:cNvPr>
          <p:cNvGrpSpPr/>
          <p:nvPr/>
        </p:nvGrpSpPr>
        <p:grpSpPr>
          <a:xfrm>
            <a:off x="3471864" y="2076138"/>
            <a:ext cx="3333760" cy="3526175"/>
            <a:chOff x="3471864" y="2076138"/>
            <a:chExt cx="3333760" cy="3526175"/>
          </a:xfrm>
        </p:grpSpPr>
        <p:cxnSp>
          <p:nvCxnSpPr>
            <p:cNvPr id="13" name="Straight Arrow Connector 12">
              <a:extLst>
                <a:ext uri="{FF2B5EF4-FFF2-40B4-BE49-F238E27FC236}">
                  <a16:creationId xmlns:a16="http://schemas.microsoft.com/office/drawing/2014/main" id="{C18D1AFB-383A-EE44-8BC4-E2A31EC011DD}"/>
                </a:ext>
              </a:extLst>
            </p:cNvPr>
            <p:cNvCxnSpPr>
              <a:cxnSpLocks/>
            </p:cNvCxnSpPr>
            <p:nvPr/>
          </p:nvCxnSpPr>
          <p:spPr>
            <a:xfrm flipV="1">
              <a:off x="3471864" y="5433934"/>
              <a:ext cx="0" cy="168379"/>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14" name="Straight Arrow Connector 13">
              <a:extLst>
                <a:ext uri="{FF2B5EF4-FFF2-40B4-BE49-F238E27FC236}">
                  <a16:creationId xmlns:a16="http://schemas.microsoft.com/office/drawing/2014/main" id="{F2CFFA5F-F888-CD4F-B6AA-E19E53197A53}"/>
                </a:ext>
              </a:extLst>
            </p:cNvPr>
            <p:cNvCxnSpPr>
              <a:cxnSpLocks/>
            </p:cNvCxnSpPr>
            <p:nvPr/>
          </p:nvCxnSpPr>
          <p:spPr>
            <a:xfrm flipV="1">
              <a:off x="3638552" y="5231567"/>
              <a:ext cx="0" cy="370746"/>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15" name="Straight Arrow Connector 14">
              <a:extLst>
                <a:ext uri="{FF2B5EF4-FFF2-40B4-BE49-F238E27FC236}">
                  <a16:creationId xmlns:a16="http://schemas.microsoft.com/office/drawing/2014/main" id="{CF8A1AE4-3108-3C49-BA25-566D5E14F037}"/>
                </a:ext>
              </a:extLst>
            </p:cNvPr>
            <p:cNvCxnSpPr>
              <a:cxnSpLocks/>
            </p:cNvCxnSpPr>
            <p:nvPr/>
          </p:nvCxnSpPr>
          <p:spPr>
            <a:xfrm flipV="1">
              <a:off x="3805240" y="4849318"/>
              <a:ext cx="0" cy="752995"/>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16" name="Straight Arrow Connector 15">
              <a:extLst>
                <a:ext uri="{FF2B5EF4-FFF2-40B4-BE49-F238E27FC236}">
                  <a16:creationId xmlns:a16="http://schemas.microsoft.com/office/drawing/2014/main" id="{D591B4AF-C640-BF49-AAA1-19EBD827774E}"/>
                </a:ext>
              </a:extLst>
            </p:cNvPr>
            <p:cNvCxnSpPr/>
            <p:nvPr/>
          </p:nvCxnSpPr>
          <p:spPr>
            <a:xfrm flipV="1">
              <a:off x="3971928" y="4402163"/>
              <a:ext cx="0" cy="1200150"/>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17" name="Straight Arrow Connector 16">
              <a:extLst>
                <a:ext uri="{FF2B5EF4-FFF2-40B4-BE49-F238E27FC236}">
                  <a16:creationId xmlns:a16="http://schemas.microsoft.com/office/drawing/2014/main" id="{23FBCFA6-51B4-A847-AF8F-12E8C5CF2302}"/>
                </a:ext>
              </a:extLst>
            </p:cNvPr>
            <p:cNvCxnSpPr>
              <a:cxnSpLocks/>
            </p:cNvCxnSpPr>
            <p:nvPr/>
          </p:nvCxnSpPr>
          <p:spPr>
            <a:xfrm flipV="1">
              <a:off x="4138616" y="3949908"/>
              <a:ext cx="0" cy="1652405"/>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18" name="Straight Arrow Connector 17">
              <a:extLst>
                <a:ext uri="{FF2B5EF4-FFF2-40B4-BE49-F238E27FC236}">
                  <a16:creationId xmlns:a16="http://schemas.microsoft.com/office/drawing/2014/main" id="{3BB3DB67-828C-9E42-AFF9-A21ADE818819}"/>
                </a:ext>
              </a:extLst>
            </p:cNvPr>
            <p:cNvCxnSpPr>
              <a:cxnSpLocks/>
            </p:cNvCxnSpPr>
            <p:nvPr/>
          </p:nvCxnSpPr>
          <p:spPr>
            <a:xfrm flipV="1">
              <a:off x="4305304" y="3695075"/>
              <a:ext cx="0" cy="1907238"/>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19" name="Straight Arrow Connector 18">
              <a:extLst>
                <a:ext uri="{FF2B5EF4-FFF2-40B4-BE49-F238E27FC236}">
                  <a16:creationId xmlns:a16="http://schemas.microsoft.com/office/drawing/2014/main" id="{E08FA502-E9F4-064C-A01F-B40E2A3ACD23}"/>
                </a:ext>
              </a:extLst>
            </p:cNvPr>
            <p:cNvCxnSpPr>
              <a:cxnSpLocks/>
            </p:cNvCxnSpPr>
            <p:nvPr/>
          </p:nvCxnSpPr>
          <p:spPr>
            <a:xfrm flipV="1">
              <a:off x="4471992" y="3695075"/>
              <a:ext cx="0" cy="1907238"/>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20" name="Straight Arrow Connector 19">
              <a:extLst>
                <a:ext uri="{FF2B5EF4-FFF2-40B4-BE49-F238E27FC236}">
                  <a16:creationId xmlns:a16="http://schemas.microsoft.com/office/drawing/2014/main" id="{EACEE01F-4465-5243-BA4B-46735F5FF4E5}"/>
                </a:ext>
              </a:extLst>
            </p:cNvPr>
            <p:cNvCxnSpPr>
              <a:cxnSpLocks/>
            </p:cNvCxnSpPr>
            <p:nvPr/>
          </p:nvCxnSpPr>
          <p:spPr>
            <a:xfrm flipV="1">
              <a:off x="4638680" y="3807502"/>
              <a:ext cx="0" cy="1794811"/>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21" name="Straight Arrow Connector 20">
              <a:extLst>
                <a:ext uri="{FF2B5EF4-FFF2-40B4-BE49-F238E27FC236}">
                  <a16:creationId xmlns:a16="http://schemas.microsoft.com/office/drawing/2014/main" id="{90989606-818A-5242-91B1-3780B7A8828D}"/>
                </a:ext>
              </a:extLst>
            </p:cNvPr>
            <p:cNvCxnSpPr>
              <a:cxnSpLocks/>
            </p:cNvCxnSpPr>
            <p:nvPr/>
          </p:nvCxnSpPr>
          <p:spPr>
            <a:xfrm flipV="1">
              <a:off x="4805368" y="3755036"/>
              <a:ext cx="0" cy="1847277"/>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22" name="Straight Arrow Connector 21">
              <a:extLst>
                <a:ext uri="{FF2B5EF4-FFF2-40B4-BE49-F238E27FC236}">
                  <a16:creationId xmlns:a16="http://schemas.microsoft.com/office/drawing/2014/main" id="{8029246F-CDF6-D84E-8F01-0C9F144C0170}"/>
                </a:ext>
              </a:extLst>
            </p:cNvPr>
            <p:cNvCxnSpPr>
              <a:cxnSpLocks/>
            </p:cNvCxnSpPr>
            <p:nvPr/>
          </p:nvCxnSpPr>
          <p:spPr>
            <a:xfrm flipV="1">
              <a:off x="4972056" y="3365292"/>
              <a:ext cx="0" cy="2237021"/>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23" name="Straight Arrow Connector 22">
              <a:extLst>
                <a:ext uri="{FF2B5EF4-FFF2-40B4-BE49-F238E27FC236}">
                  <a16:creationId xmlns:a16="http://schemas.microsoft.com/office/drawing/2014/main" id="{76A575B2-BDDE-C640-9922-D4BA421FE3C0}"/>
                </a:ext>
              </a:extLst>
            </p:cNvPr>
            <p:cNvCxnSpPr>
              <a:cxnSpLocks/>
            </p:cNvCxnSpPr>
            <p:nvPr/>
          </p:nvCxnSpPr>
          <p:spPr>
            <a:xfrm flipV="1">
              <a:off x="5138744" y="2705725"/>
              <a:ext cx="0" cy="2896588"/>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24" name="Straight Arrow Connector 23">
              <a:extLst>
                <a:ext uri="{FF2B5EF4-FFF2-40B4-BE49-F238E27FC236}">
                  <a16:creationId xmlns:a16="http://schemas.microsoft.com/office/drawing/2014/main" id="{71F4B203-B008-F74C-BECE-ACA7AA4FB5AF}"/>
                </a:ext>
              </a:extLst>
            </p:cNvPr>
            <p:cNvCxnSpPr>
              <a:cxnSpLocks/>
            </p:cNvCxnSpPr>
            <p:nvPr/>
          </p:nvCxnSpPr>
          <p:spPr>
            <a:xfrm flipV="1">
              <a:off x="5305432" y="2173574"/>
              <a:ext cx="0" cy="3428739"/>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25" name="Straight Arrow Connector 24">
              <a:extLst>
                <a:ext uri="{FF2B5EF4-FFF2-40B4-BE49-F238E27FC236}">
                  <a16:creationId xmlns:a16="http://schemas.microsoft.com/office/drawing/2014/main" id="{09417B57-B4A1-C449-A5A2-86FCA9AB17AA}"/>
                </a:ext>
              </a:extLst>
            </p:cNvPr>
            <p:cNvCxnSpPr>
              <a:cxnSpLocks/>
            </p:cNvCxnSpPr>
            <p:nvPr/>
          </p:nvCxnSpPr>
          <p:spPr>
            <a:xfrm flipV="1">
              <a:off x="5472120" y="2076138"/>
              <a:ext cx="0" cy="3526175"/>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26" name="Straight Arrow Connector 25">
              <a:extLst>
                <a:ext uri="{FF2B5EF4-FFF2-40B4-BE49-F238E27FC236}">
                  <a16:creationId xmlns:a16="http://schemas.microsoft.com/office/drawing/2014/main" id="{E574FD29-3608-294A-94A7-C2A85AD95007}"/>
                </a:ext>
              </a:extLst>
            </p:cNvPr>
            <p:cNvCxnSpPr>
              <a:cxnSpLocks/>
            </p:cNvCxnSpPr>
            <p:nvPr/>
          </p:nvCxnSpPr>
          <p:spPr>
            <a:xfrm flipV="1">
              <a:off x="5638808" y="2623279"/>
              <a:ext cx="0" cy="2979034"/>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27" name="Straight Arrow Connector 26">
              <a:extLst>
                <a:ext uri="{FF2B5EF4-FFF2-40B4-BE49-F238E27FC236}">
                  <a16:creationId xmlns:a16="http://schemas.microsoft.com/office/drawing/2014/main" id="{2EFB3EE9-3A70-0944-81FC-4ED97751589D}"/>
                </a:ext>
              </a:extLst>
            </p:cNvPr>
            <p:cNvCxnSpPr>
              <a:cxnSpLocks/>
            </p:cNvCxnSpPr>
            <p:nvPr/>
          </p:nvCxnSpPr>
          <p:spPr>
            <a:xfrm flipV="1">
              <a:off x="5805496" y="3485213"/>
              <a:ext cx="0" cy="2117100"/>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28" name="Straight Arrow Connector 27">
              <a:extLst>
                <a:ext uri="{FF2B5EF4-FFF2-40B4-BE49-F238E27FC236}">
                  <a16:creationId xmlns:a16="http://schemas.microsoft.com/office/drawing/2014/main" id="{6717F263-0A49-1D49-8943-437780BFCEEF}"/>
                </a:ext>
              </a:extLst>
            </p:cNvPr>
            <p:cNvCxnSpPr>
              <a:cxnSpLocks/>
            </p:cNvCxnSpPr>
            <p:nvPr/>
          </p:nvCxnSpPr>
          <p:spPr>
            <a:xfrm flipV="1">
              <a:off x="5972184" y="4309672"/>
              <a:ext cx="0" cy="1292641"/>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29" name="Straight Arrow Connector 28">
              <a:extLst>
                <a:ext uri="{FF2B5EF4-FFF2-40B4-BE49-F238E27FC236}">
                  <a16:creationId xmlns:a16="http://schemas.microsoft.com/office/drawing/2014/main" id="{551B8DDA-50A3-D145-8301-F6EDA6F30A46}"/>
                </a:ext>
              </a:extLst>
            </p:cNvPr>
            <p:cNvCxnSpPr>
              <a:cxnSpLocks/>
            </p:cNvCxnSpPr>
            <p:nvPr/>
          </p:nvCxnSpPr>
          <p:spPr>
            <a:xfrm flipV="1">
              <a:off x="6138872" y="4939259"/>
              <a:ext cx="0" cy="663054"/>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30" name="Straight Arrow Connector 29">
              <a:extLst>
                <a:ext uri="{FF2B5EF4-FFF2-40B4-BE49-F238E27FC236}">
                  <a16:creationId xmlns:a16="http://schemas.microsoft.com/office/drawing/2014/main" id="{53B43016-F895-584F-9CBF-1A8F6CB0CA8E}"/>
                </a:ext>
              </a:extLst>
            </p:cNvPr>
            <p:cNvCxnSpPr>
              <a:cxnSpLocks/>
            </p:cNvCxnSpPr>
            <p:nvPr/>
          </p:nvCxnSpPr>
          <p:spPr>
            <a:xfrm flipV="1">
              <a:off x="6305560" y="5343993"/>
              <a:ext cx="0" cy="258320"/>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31" name="Straight Arrow Connector 30">
              <a:extLst>
                <a:ext uri="{FF2B5EF4-FFF2-40B4-BE49-F238E27FC236}">
                  <a16:creationId xmlns:a16="http://schemas.microsoft.com/office/drawing/2014/main" id="{E67AB716-B2F6-6E4B-AFD2-1F2145E7AD87}"/>
                </a:ext>
              </a:extLst>
            </p:cNvPr>
            <p:cNvCxnSpPr>
              <a:cxnSpLocks/>
            </p:cNvCxnSpPr>
            <p:nvPr/>
          </p:nvCxnSpPr>
          <p:spPr>
            <a:xfrm flipV="1">
              <a:off x="6472248" y="5493895"/>
              <a:ext cx="0" cy="108418"/>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32" name="Straight Arrow Connector 31">
              <a:extLst>
                <a:ext uri="{FF2B5EF4-FFF2-40B4-BE49-F238E27FC236}">
                  <a16:creationId xmlns:a16="http://schemas.microsoft.com/office/drawing/2014/main" id="{CF7D2C88-54C7-0847-B177-79DB812767CA}"/>
                </a:ext>
              </a:extLst>
            </p:cNvPr>
            <p:cNvCxnSpPr>
              <a:cxnSpLocks/>
            </p:cNvCxnSpPr>
            <p:nvPr/>
          </p:nvCxnSpPr>
          <p:spPr>
            <a:xfrm flipV="1">
              <a:off x="6638936" y="5546361"/>
              <a:ext cx="0" cy="55952"/>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33" name="Straight Arrow Connector 32">
              <a:extLst>
                <a:ext uri="{FF2B5EF4-FFF2-40B4-BE49-F238E27FC236}">
                  <a16:creationId xmlns:a16="http://schemas.microsoft.com/office/drawing/2014/main" id="{C546645B-45EA-7A41-B261-063DE2DF6AD7}"/>
                </a:ext>
              </a:extLst>
            </p:cNvPr>
            <p:cNvCxnSpPr>
              <a:cxnSpLocks/>
            </p:cNvCxnSpPr>
            <p:nvPr/>
          </p:nvCxnSpPr>
          <p:spPr>
            <a:xfrm>
              <a:off x="6805624" y="5602313"/>
              <a:ext cx="0" cy="0"/>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grpSp>
      <p:grpSp>
        <p:nvGrpSpPr>
          <p:cNvPr id="91" name="Group 90">
            <a:extLst>
              <a:ext uri="{FF2B5EF4-FFF2-40B4-BE49-F238E27FC236}">
                <a16:creationId xmlns:a16="http://schemas.microsoft.com/office/drawing/2014/main" id="{6C5D3535-68B3-CD4C-9A80-1316DD1B9325}"/>
              </a:ext>
            </a:extLst>
          </p:cNvPr>
          <p:cNvGrpSpPr/>
          <p:nvPr/>
        </p:nvGrpSpPr>
        <p:grpSpPr>
          <a:xfrm>
            <a:off x="2924588" y="5640583"/>
            <a:ext cx="3934327" cy="127346"/>
            <a:chOff x="2924588" y="5640583"/>
            <a:chExt cx="3934327" cy="127346"/>
          </a:xfrm>
        </p:grpSpPr>
        <p:sp>
          <p:nvSpPr>
            <p:cNvPr id="59" name="Oval 58">
              <a:extLst>
                <a:ext uri="{FF2B5EF4-FFF2-40B4-BE49-F238E27FC236}">
                  <a16:creationId xmlns:a16="http://schemas.microsoft.com/office/drawing/2014/main" id="{38331C08-702E-6749-892C-BC875D2C97D2}"/>
                </a:ext>
              </a:extLst>
            </p:cNvPr>
            <p:cNvSpPr/>
            <p:nvPr/>
          </p:nvSpPr>
          <p:spPr>
            <a:xfrm>
              <a:off x="2924588" y="565786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4FA4A8E8-8381-5C47-8045-FD820EE4A1FF}"/>
                </a:ext>
              </a:extLst>
            </p:cNvPr>
            <p:cNvSpPr/>
            <p:nvPr/>
          </p:nvSpPr>
          <p:spPr>
            <a:xfrm>
              <a:off x="3089747" y="565786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E722636F-D340-0041-8350-A0A351770564}"/>
                </a:ext>
              </a:extLst>
            </p:cNvPr>
            <p:cNvSpPr/>
            <p:nvPr/>
          </p:nvSpPr>
          <p:spPr>
            <a:xfrm>
              <a:off x="3250143" y="565786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52CC8422-90F7-8B41-94DE-3BD4F3CC510F}"/>
                </a:ext>
              </a:extLst>
            </p:cNvPr>
            <p:cNvSpPr/>
            <p:nvPr/>
          </p:nvSpPr>
          <p:spPr>
            <a:xfrm>
              <a:off x="3416831" y="565786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B3233097-6211-0648-8529-85ED9BBF12CD}"/>
                </a:ext>
              </a:extLst>
            </p:cNvPr>
            <p:cNvSpPr/>
            <p:nvPr/>
          </p:nvSpPr>
          <p:spPr>
            <a:xfrm>
              <a:off x="3587278" y="565210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07A3AC45-E569-0043-A273-D509DE91C77A}"/>
                </a:ext>
              </a:extLst>
            </p:cNvPr>
            <p:cNvSpPr/>
            <p:nvPr/>
          </p:nvSpPr>
          <p:spPr>
            <a:xfrm>
              <a:off x="3753319" y="565786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BA1AFB03-1D8C-0240-8B2C-B50424C32781}"/>
                </a:ext>
              </a:extLst>
            </p:cNvPr>
            <p:cNvSpPr/>
            <p:nvPr/>
          </p:nvSpPr>
          <p:spPr>
            <a:xfrm>
              <a:off x="3921512" y="565786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8E13A673-D2B0-5B41-BDBF-FA8F1E44A68B}"/>
                </a:ext>
              </a:extLst>
            </p:cNvPr>
            <p:cNvSpPr/>
            <p:nvPr/>
          </p:nvSpPr>
          <p:spPr>
            <a:xfrm>
              <a:off x="4085405" y="565786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685CD80D-084E-9F4A-AFA4-8DB2AB67478D}"/>
                </a:ext>
              </a:extLst>
            </p:cNvPr>
            <p:cNvSpPr/>
            <p:nvPr/>
          </p:nvSpPr>
          <p:spPr>
            <a:xfrm>
              <a:off x="4248596" y="564922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4DBA76C-7FB5-2B4E-BDCE-8A06170D911C}"/>
                </a:ext>
              </a:extLst>
            </p:cNvPr>
            <p:cNvSpPr/>
            <p:nvPr/>
          </p:nvSpPr>
          <p:spPr>
            <a:xfrm>
              <a:off x="4419781" y="565498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BB746F6E-759B-CA49-9B54-C177C40188D5}"/>
                </a:ext>
              </a:extLst>
            </p:cNvPr>
            <p:cNvSpPr/>
            <p:nvPr/>
          </p:nvSpPr>
          <p:spPr>
            <a:xfrm>
              <a:off x="4756125" y="564922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D354441A-5341-3C49-95D8-001D86BA7FDC}"/>
                </a:ext>
              </a:extLst>
            </p:cNvPr>
            <p:cNvSpPr/>
            <p:nvPr/>
          </p:nvSpPr>
          <p:spPr>
            <a:xfrm>
              <a:off x="4916521" y="564922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033314AB-17EB-CA45-915C-F0F91C08F6DE}"/>
                </a:ext>
              </a:extLst>
            </p:cNvPr>
            <p:cNvSpPr/>
            <p:nvPr/>
          </p:nvSpPr>
          <p:spPr>
            <a:xfrm>
              <a:off x="5083209" y="564922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0735229D-EFAA-F144-8D9A-E57F56AB6B1D}"/>
                </a:ext>
              </a:extLst>
            </p:cNvPr>
            <p:cNvSpPr/>
            <p:nvPr/>
          </p:nvSpPr>
          <p:spPr>
            <a:xfrm>
              <a:off x="5253656" y="564346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F8A879CD-50B8-9842-8D47-87D515DB474D}"/>
                </a:ext>
              </a:extLst>
            </p:cNvPr>
            <p:cNvSpPr/>
            <p:nvPr/>
          </p:nvSpPr>
          <p:spPr>
            <a:xfrm>
              <a:off x="5419697" y="564922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F1EC2A2-F4BE-7840-80AD-87E5E0E654D2}"/>
                </a:ext>
              </a:extLst>
            </p:cNvPr>
            <p:cNvSpPr/>
            <p:nvPr/>
          </p:nvSpPr>
          <p:spPr>
            <a:xfrm>
              <a:off x="5587890" y="564922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8992355F-FFD6-EB48-A0B9-CEA1B63605ED}"/>
                </a:ext>
              </a:extLst>
            </p:cNvPr>
            <p:cNvSpPr/>
            <p:nvPr/>
          </p:nvSpPr>
          <p:spPr>
            <a:xfrm>
              <a:off x="5751783" y="564922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0B89E868-F0FC-814C-BC4E-BCB5917DE635}"/>
                </a:ext>
              </a:extLst>
            </p:cNvPr>
            <p:cNvSpPr/>
            <p:nvPr/>
          </p:nvSpPr>
          <p:spPr>
            <a:xfrm>
              <a:off x="5914974" y="564058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09054EDB-0C79-244F-936C-0CD93795BB9B}"/>
                </a:ext>
              </a:extLst>
            </p:cNvPr>
            <p:cNvSpPr/>
            <p:nvPr/>
          </p:nvSpPr>
          <p:spPr>
            <a:xfrm>
              <a:off x="6086159" y="564634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DE2F9C5-A303-9446-B4B2-FA415816A1FA}"/>
                </a:ext>
              </a:extLst>
            </p:cNvPr>
            <p:cNvSpPr/>
            <p:nvPr/>
          </p:nvSpPr>
          <p:spPr>
            <a:xfrm>
              <a:off x="4580417" y="565786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274B43E4-8F36-8741-8DE3-1AFEF2EE3892}"/>
                </a:ext>
              </a:extLst>
            </p:cNvPr>
            <p:cNvSpPr/>
            <p:nvPr/>
          </p:nvSpPr>
          <p:spPr>
            <a:xfrm>
              <a:off x="6256606" y="564922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25BC86B7-6DEC-7A46-9051-9197F3B10DC8}"/>
                </a:ext>
              </a:extLst>
            </p:cNvPr>
            <p:cNvSpPr/>
            <p:nvPr/>
          </p:nvSpPr>
          <p:spPr>
            <a:xfrm>
              <a:off x="6421765" y="564922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B34C4603-0170-164D-BC41-A0FC390FC07E}"/>
                </a:ext>
              </a:extLst>
            </p:cNvPr>
            <p:cNvSpPr/>
            <p:nvPr/>
          </p:nvSpPr>
          <p:spPr>
            <a:xfrm>
              <a:off x="6582161" y="564922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B54707D-F3AB-2342-B335-3870B4A3A3CA}"/>
                </a:ext>
              </a:extLst>
            </p:cNvPr>
            <p:cNvSpPr/>
            <p:nvPr/>
          </p:nvSpPr>
          <p:spPr>
            <a:xfrm>
              <a:off x="6748849" y="5649223"/>
              <a:ext cx="110066" cy="11006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203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2"/>
                                        </p:tgtEl>
                                        <p:attrNameLst>
                                          <p:attrName>style.visibility</p:attrName>
                                        </p:attrNameLst>
                                      </p:cBhvr>
                                      <p:to>
                                        <p:strVal val="visible"/>
                                      </p:to>
                                    </p:set>
                                    <p:animEffect transition="in" filter="wipe(left)">
                                      <p:cBhvr>
                                        <p:cTn id="2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Method 1: Grid approximation</a:t>
            </a:r>
          </a:p>
        </p:txBody>
      </p:sp>
      <p:pic>
        <p:nvPicPr>
          <p:cNvPr id="7" name="Picture 6" descr="MCMC_curv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158" y="1608667"/>
            <a:ext cx="6283641" cy="4717284"/>
          </a:xfrm>
          <a:prstGeom prst="rect">
            <a:avLst/>
          </a:prstGeom>
        </p:spPr>
      </p:pic>
      <mc:AlternateContent xmlns:mc="http://schemas.openxmlformats.org/markup-compatibility/2006" xmlns:a14="http://schemas.microsoft.com/office/drawing/2010/main">
        <mc:Choice Requires="a14">
          <p:sp>
            <p:nvSpPr>
              <p:cNvPr id="6" name="Content Placeholder 2"/>
              <p:cNvSpPr txBox="1">
                <a:spLocks/>
              </p:cNvSpPr>
              <p:nvPr/>
            </p:nvSpPr>
            <p:spPr>
              <a:xfrm>
                <a:off x="4734560" y="6046987"/>
                <a:ext cx="325120" cy="411982"/>
              </a:xfrm>
              <a:prstGeom prst="rect">
                <a:avLst/>
              </a:prstGeom>
              <a:solidFill>
                <a:schemeClr val="bg1"/>
              </a:solidFill>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
                    </m:oMathParaPr>
                    <m:oMath xmlns:m="http://schemas.openxmlformats.org/officeDocument/2006/math">
                      <m:r>
                        <a:rPr lang="en-US" sz="2400" i="1" smtClean="0">
                          <a:latin typeface="Cambria Math" charset="0"/>
                          <a:ea typeface="Cambria Math" charset="0"/>
                          <a:cs typeface="Cambria Math" charset="0"/>
                        </a:rPr>
                        <m:t>𝜃</m:t>
                      </m:r>
                    </m:oMath>
                  </m:oMathPara>
                </a14:m>
                <a:endParaRPr lang="en-US" sz="24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4734560" y="6046987"/>
                <a:ext cx="325120" cy="411982"/>
              </a:xfrm>
              <a:prstGeom prst="rect">
                <a:avLst/>
              </a:prstGeom>
              <a:blipFill rotWithShape="0">
                <a:blip r:embed="rId4"/>
                <a:stretch>
                  <a:fillRect l="-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p:cNvSpPr txBox="1">
                <a:spLocks/>
              </p:cNvSpPr>
              <p:nvPr/>
            </p:nvSpPr>
            <p:spPr>
              <a:xfrm rot="16200000">
                <a:off x="-432874" y="3487958"/>
                <a:ext cx="3812149" cy="416560"/>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FontTx/>
                  <a:buNone/>
                </a:pPr>
                <a14:m>
                  <m:oMathPara xmlns:m="http://schemas.openxmlformats.org/officeDocument/2006/math">
                    <m:oMathParaPr>
                      <m:jc m:val="centerGroup"/>
                    </m:oMathParaPr>
                    <m:oMath xmlns:m="http://schemas.openxmlformats.org/officeDocument/2006/math">
                      <m:r>
                        <a:rPr lang="en-US" sz="2000" b="0" i="1" smtClean="0">
                          <a:latin typeface="Cambria Math" charset="0"/>
                          <a:ea typeface="Cambria Math" charset="0"/>
                          <a:cs typeface="Cambria Math" charset="0"/>
                        </a:rPr>
                        <m:t>𝑓</m:t>
                      </m:r>
                      <m:d>
                        <m:dPr>
                          <m:ctrlPr>
                            <a:rPr lang="en-US" sz="2000" b="0" i="1" smtClean="0">
                              <a:latin typeface="Cambria Math" panose="02040503050406030204" pitchFamily="18" charset="0"/>
                              <a:ea typeface="Cambria Math" charset="0"/>
                              <a:cs typeface="Cambria Math" charset="0"/>
                            </a:rPr>
                          </m:ctrlPr>
                        </m:dPr>
                        <m:e>
                          <m:r>
                            <a:rPr lang="en-US" sz="2000" b="0" i="1" smtClean="0">
                              <a:latin typeface="Cambria Math" charset="0"/>
                              <a:ea typeface="Cambria Math" charset="0"/>
                              <a:cs typeface="Cambria Math" charset="0"/>
                            </a:rPr>
                            <m:t>𝜃</m:t>
                          </m:r>
                        </m:e>
                      </m:d>
                    </m:oMath>
                  </m:oMathPara>
                </a14:m>
                <a:endParaRPr lang="en-US" sz="2000" b="0" dirty="0">
                  <a:ea typeface="Cambria Math" charset="0"/>
                  <a:cs typeface="Cambria Math" charset="0"/>
                </a:endParaRPr>
              </a:p>
              <a:p>
                <a:pPr marL="0" indent="0" algn="ctr" defTabSz="914400">
                  <a:spcBef>
                    <a:spcPts val="0"/>
                  </a:spcBef>
                  <a:buFontTx/>
                  <a:buNone/>
                </a:pPr>
                <a:endParaRPr lang="en-US" sz="2400" dirty="0"/>
              </a:p>
            </p:txBody>
          </p:sp>
        </mc:Choice>
        <mc:Fallback xmlns="">
          <p:sp>
            <p:nvSpPr>
              <p:cNvPr id="8" name="Content Placeholder 2"/>
              <p:cNvSpPr txBox="1">
                <a:spLocks noRot="1" noChangeAspect="1" noMove="1" noResize="1" noEditPoints="1" noAdjustHandles="1" noChangeArrowheads="1" noChangeShapeType="1" noTextEdit="1"/>
              </p:cNvSpPr>
              <p:nvPr/>
            </p:nvSpPr>
            <p:spPr>
              <a:xfrm rot="16200000">
                <a:off x="-432874" y="3487958"/>
                <a:ext cx="3812149" cy="416560"/>
              </a:xfrm>
              <a:prstGeom prst="rect">
                <a:avLst/>
              </a:prstGeom>
              <a:blipFill>
                <a:blip r:embed="rId5"/>
                <a:stretch>
                  <a:fillRect r="-9091"/>
                </a:stretch>
              </a:blipFill>
            </p:spPr>
            <p:txBody>
              <a:bodyPr/>
              <a:lstStyle/>
              <a:p>
                <a:r>
                  <a:rPr lang="en-US">
                    <a:noFill/>
                  </a:rPr>
                  <a:t> </a:t>
                </a:r>
              </a:p>
            </p:txBody>
          </p:sp>
        </mc:Fallback>
      </mc:AlternateContent>
      <p:sp>
        <p:nvSpPr>
          <p:cNvPr id="53" name="Rectangle 52">
            <a:extLst>
              <a:ext uri="{FF2B5EF4-FFF2-40B4-BE49-F238E27FC236}">
                <a16:creationId xmlns:a16="http://schemas.microsoft.com/office/drawing/2014/main" id="{454A4CE6-B5AF-0942-B8C0-569487014A59}"/>
              </a:ext>
            </a:extLst>
          </p:cNvPr>
          <p:cNvSpPr/>
          <p:nvPr/>
        </p:nvSpPr>
        <p:spPr>
          <a:xfrm>
            <a:off x="2425700" y="1417638"/>
            <a:ext cx="5245099" cy="42973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03C5829B-5E4C-0143-AF27-6D0003E9E518}"/>
              </a:ext>
            </a:extLst>
          </p:cNvPr>
          <p:cNvGrpSpPr/>
          <p:nvPr/>
        </p:nvGrpSpPr>
        <p:grpSpPr>
          <a:xfrm>
            <a:off x="3138488" y="2076138"/>
            <a:ext cx="3667136" cy="3526175"/>
            <a:chOff x="3138488" y="2076138"/>
            <a:chExt cx="3667136" cy="3526175"/>
          </a:xfrm>
        </p:grpSpPr>
        <p:cxnSp>
          <p:nvCxnSpPr>
            <p:cNvPr id="11" name="Straight Arrow Connector 10">
              <a:extLst>
                <a:ext uri="{FF2B5EF4-FFF2-40B4-BE49-F238E27FC236}">
                  <a16:creationId xmlns:a16="http://schemas.microsoft.com/office/drawing/2014/main" id="{2B7ACC8C-DB8C-5949-8C2B-726AE1D11218}"/>
                </a:ext>
              </a:extLst>
            </p:cNvPr>
            <p:cNvCxnSpPr>
              <a:cxnSpLocks/>
            </p:cNvCxnSpPr>
            <p:nvPr/>
          </p:nvCxnSpPr>
          <p:spPr>
            <a:xfrm>
              <a:off x="3138488" y="5590385"/>
              <a:ext cx="0" cy="0"/>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12" name="Straight Arrow Connector 11">
              <a:extLst>
                <a:ext uri="{FF2B5EF4-FFF2-40B4-BE49-F238E27FC236}">
                  <a16:creationId xmlns:a16="http://schemas.microsoft.com/office/drawing/2014/main" id="{88DE70D2-18DB-744F-955E-3B40FC7AA877}"/>
                </a:ext>
              </a:extLst>
            </p:cNvPr>
            <p:cNvCxnSpPr>
              <a:cxnSpLocks/>
            </p:cNvCxnSpPr>
            <p:nvPr/>
          </p:nvCxnSpPr>
          <p:spPr>
            <a:xfrm>
              <a:off x="3305176" y="5546361"/>
              <a:ext cx="0" cy="0"/>
            </a:xfrm>
            <a:prstGeom prst="straightConnector1">
              <a:avLst/>
            </a:prstGeom>
            <a:ln w="28575">
              <a:tailEnd type="oval"/>
            </a:ln>
          </p:spPr>
          <p:style>
            <a:lnRef idx="1">
              <a:schemeClr val="accent6"/>
            </a:lnRef>
            <a:fillRef idx="0">
              <a:schemeClr val="accent6"/>
            </a:fillRef>
            <a:effectRef idx="0">
              <a:schemeClr val="accent6"/>
            </a:effectRef>
            <a:fontRef idx="minor">
              <a:schemeClr val="tx1"/>
            </a:fontRef>
          </p:style>
        </p:cxnSp>
        <p:cxnSp>
          <p:nvCxnSpPr>
            <p:cNvPr id="13" name="Straight Arrow Connector 12">
              <a:extLst>
                <a:ext uri="{FF2B5EF4-FFF2-40B4-BE49-F238E27FC236}">
                  <a16:creationId xmlns:a16="http://schemas.microsoft.com/office/drawing/2014/main" id="{C18D1AFB-383A-EE44-8BC4-E2A31EC011DD}"/>
                </a:ext>
              </a:extLst>
            </p:cNvPr>
            <p:cNvCxnSpPr>
              <a:cxnSpLocks/>
            </p:cNvCxnSpPr>
            <p:nvPr/>
          </p:nvCxnSpPr>
          <p:spPr>
            <a:xfrm>
              <a:off x="3471864" y="5433934"/>
              <a:ext cx="0" cy="1"/>
            </a:xfrm>
            <a:prstGeom prst="straightConnector1">
              <a:avLst/>
            </a:prstGeom>
            <a:ln w="0">
              <a:tailEnd type="oval"/>
            </a:ln>
          </p:spPr>
          <p:style>
            <a:lnRef idx="1">
              <a:schemeClr val="accent6"/>
            </a:lnRef>
            <a:fillRef idx="0">
              <a:schemeClr val="accent6"/>
            </a:fillRef>
            <a:effectRef idx="0">
              <a:schemeClr val="accent6"/>
            </a:effectRef>
            <a:fontRef idx="minor">
              <a:schemeClr val="tx1"/>
            </a:fontRef>
          </p:style>
        </p:cxnSp>
        <p:cxnSp>
          <p:nvCxnSpPr>
            <p:cNvPr id="14" name="Straight Arrow Connector 13">
              <a:extLst>
                <a:ext uri="{FF2B5EF4-FFF2-40B4-BE49-F238E27FC236}">
                  <a16:creationId xmlns:a16="http://schemas.microsoft.com/office/drawing/2014/main" id="{F2CFFA5F-F888-CD4F-B6AA-E19E53197A53}"/>
                </a:ext>
              </a:extLst>
            </p:cNvPr>
            <p:cNvCxnSpPr>
              <a:cxnSpLocks/>
            </p:cNvCxnSpPr>
            <p:nvPr/>
          </p:nvCxnSpPr>
          <p:spPr>
            <a:xfrm>
              <a:off x="3638552" y="5231567"/>
              <a:ext cx="0" cy="0"/>
            </a:xfrm>
            <a:prstGeom prst="straightConnector1">
              <a:avLst/>
            </a:prstGeom>
            <a:ln w="0">
              <a:tailEnd type="oval"/>
            </a:ln>
          </p:spPr>
          <p:style>
            <a:lnRef idx="1">
              <a:schemeClr val="accent6"/>
            </a:lnRef>
            <a:fillRef idx="0">
              <a:schemeClr val="accent6"/>
            </a:fillRef>
            <a:effectRef idx="0">
              <a:schemeClr val="accent6"/>
            </a:effectRef>
            <a:fontRef idx="minor">
              <a:schemeClr val="tx1"/>
            </a:fontRef>
          </p:style>
        </p:cxnSp>
        <p:cxnSp>
          <p:nvCxnSpPr>
            <p:cNvPr id="15" name="Straight Arrow Connector 14">
              <a:extLst>
                <a:ext uri="{FF2B5EF4-FFF2-40B4-BE49-F238E27FC236}">
                  <a16:creationId xmlns:a16="http://schemas.microsoft.com/office/drawing/2014/main" id="{CF8A1AE4-3108-3C49-BA25-566D5E14F037}"/>
                </a:ext>
              </a:extLst>
            </p:cNvPr>
            <p:cNvCxnSpPr>
              <a:cxnSpLocks/>
            </p:cNvCxnSpPr>
            <p:nvPr/>
          </p:nvCxnSpPr>
          <p:spPr>
            <a:xfrm>
              <a:off x="3805240" y="4849318"/>
              <a:ext cx="0" cy="1"/>
            </a:xfrm>
            <a:prstGeom prst="straightConnector1">
              <a:avLst/>
            </a:prstGeom>
            <a:ln w="0">
              <a:tailEnd type="oval"/>
            </a:ln>
          </p:spPr>
          <p:style>
            <a:lnRef idx="1">
              <a:schemeClr val="accent6"/>
            </a:lnRef>
            <a:fillRef idx="0">
              <a:schemeClr val="accent6"/>
            </a:fillRef>
            <a:effectRef idx="0">
              <a:schemeClr val="accent6"/>
            </a:effectRef>
            <a:fontRef idx="minor">
              <a:schemeClr val="tx1"/>
            </a:fontRef>
          </p:style>
        </p:cxnSp>
        <p:cxnSp>
          <p:nvCxnSpPr>
            <p:cNvPr id="16" name="Straight Arrow Connector 15">
              <a:extLst>
                <a:ext uri="{FF2B5EF4-FFF2-40B4-BE49-F238E27FC236}">
                  <a16:creationId xmlns:a16="http://schemas.microsoft.com/office/drawing/2014/main" id="{D591B4AF-C640-BF49-AAA1-19EBD827774E}"/>
                </a:ext>
              </a:extLst>
            </p:cNvPr>
            <p:cNvCxnSpPr>
              <a:cxnSpLocks/>
            </p:cNvCxnSpPr>
            <p:nvPr/>
          </p:nvCxnSpPr>
          <p:spPr>
            <a:xfrm>
              <a:off x="3971928" y="4402163"/>
              <a:ext cx="0" cy="0"/>
            </a:xfrm>
            <a:prstGeom prst="straightConnector1">
              <a:avLst/>
            </a:prstGeom>
            <a:ln w="0">
              <a:tailEnd type="oval"/>
            </a:ln>
          </p:spPr>
          <p:style>
            <a:lnRef idx="1">
              <a:schemeClr val="accent6"/>
            </a:lnRef>
            <a:fillRef idx="0">
              <a:schemeClr val="accent6"/>
            </a:fillRef>
            <a:effectRef idx="0">
              <a:schemeClr val="accent6"/>
            </a:effectRef>
            <a:fontRef idx="minor">
              <a:schemeClr val="tx1"/>
            </a:fontRef>
          </p:style>
        </p:cxnSp>
        <p:cxnSp>
          <p:nvCxnSpPr>
            <p:cNvPr id="17" name="Straight Arrow Connector 16">
              <a:extLst>
                <a:ext uri="{FF2B5EF4-FFF2-40B4-BE49-F238E27FC236}">
                  <a16:creationId xmlns:a16="http://schemas.microsoft.com/office/drawing/2014/main" id="{23FBCFA6-51B4-A847-AF8F-12E8C5CF2302}"/>
                </a:ext>
              </a:extLst>
            </p:cNvPr>
            <p:cNvCxnSpPr>
              <a:cxnSpLocks/>
            </p:cNvCxnSpPr>
            <p:nvPr/>
          </p:nvCxnSpPr>
          <p:spPr>
            <a:xfrm>
              <a:off x="4138616" y="3949908"/>
              <a:ext cx="0" cy="1"/>
            </a:xfrm>
            <a:prstGeom prst="straightConnector1">
              <a:avLst/>
            </a:prstGeom>
            <a:ln w="0">
              <a:tailEnd type="oval"/>
            </a:ln>
          </p:spPr>
          <p:style>
            <a:lnRef idx="1">
              <a:schemeClr val="accent6"/>
            </a:lnRef>
            <a:fillRef idx="0">
              <a:schemeClr val="accent6"/>
            </a:fillRef>
            <a:effectRef idx="0">
              <a:schemeClr val="accent6"/>
            </a:effectRef>
            <a:fontRef idx="minor">
              <a:schemeClr val="tx1"/>
            </a:fontRef>
          </p:style>
        </p:cxnSp>
        <p:cxnSp>
          <p:nvCxnSpPr>
            <p:cNvPr id="18" name="Straight Arrow Connector 17">
              <a:extLst>
                <a:ext uri="{FF2B5EF4-FFF2-40B4-BE49-F238E27FC236}">
                  <a16:creationId xmlns:a16="http://schemas.microsoft.com/office/drawing/2014/main" id="{3BB3DB67-828C-9E42-AFF9-A21ADE818819}"/>
                </a:ext>
              </a:extLst>
            </p:cNvPr>
            <p:cNvCxnSpPr>
              <a:cxnSpLocks/>
            </p:cNvCxnSpPr>
            <p:nvPr/>
          </p:nvCxnSpPr>
          <p:spPr>
            <a:xfrm>
              <a:off x="4305304" y="3695075"/>
              <a:ext cx="0" cy="0"/>
            </a:xfrm>
            <a:prstGeom prst="straightConnector1">
              <a:avLst/>
            </a:prstGeom>
            <a:ln w="0">
              <a:tailEnd type="oval"/>
            </a:ln>
          </p:spPr>
          <p:style>
            <a:lnRef idx="1">
              <a:schemeClr val="accent6"/>
            </a:lnRef>
            <a:fillRef idx="0">
              <a:schemeClr val="accent6"/>
            </a:fillRef>
            <a:effectRef idx="0">
              <a:schemeClr val="accent6"/>
            </a:effectRef>
            <a:fontRef idx="minor">
              <a:schemeClr val="tx1"/>
            </a:fontRef>
          </p:style>
        </p:cxnSp>
        <p:cxnSp>
          <p:nvCxnSpPr>
            <p:cNvPr id="19" name="Straight Arrow Connector 18">
              <a:extLst>
                <a:ext uri="{FF2B5EF4-FFF2-40B4-BE49-F238E27FC236}">
                  <a16:creationId xmlns:a16="http://schemas.microsoft.com/office/drawing/2014/main" id="{E08FA502-E9F4-064C-A01F-B40E2A3ACD23}"/>
                </a:ext>
              </a:extLst>
            </p:cNvPr>
            <p:cNvCxnSpPr>
              <a:cxnSpLocks/>
            </p:cNvCxnSpPr>
            <p:nvPr/>
          </p:nvCxnSpPr>
          <p:spPr>
            <a:xfrm>
              <a:off x="4471992" y="3695075"/>
              <a:ext cx="0" cy="0"/>
            </a:xfrm>
            <a:prstGeom prst="straightConnector1">
              <a:avLst/>
            </a:prstGeom>
            <a:ln w="0">
              <a:tailEnd type="oval"/>
            </a:ln>
          </p:spPr>
          <p:style>
            <a:lnRef idx="1">
              <a:schemeClr val="accent6"/>
            </a:lnRef>
            <a:fillRef idx="0">
              <a:schemeClr val="accent6"/>
            </a:fillRef>
            <a:effectRef idx="0">
              <a:schemeClr val="accent6"/>
            </a:effectRef>
            <a:fontRef idx="minor">
              <a:schemeClr val="tx1"/>
            </a:fontRef>
          </p:style>
        </p:cxnSp>
        <p:cxnSp>
          <p:nvCxnSpPr>
            <p:cNvPr id="20" name="Straight Arrow Connector 19">
              <a:extLst>
                <a:ext uri="{FF2B5EF4-FFF2-40B4-BE49-F238E27FC236}">
                  <a16:creationId xmlns:a16="http://schemas.microsoft.com/office/drawing/2014/main" id="{EACEE01F-4465-5243-BA4B-46735F5FF4E5}"/>
                </a:ext>
              </a:extLst>
            </p:cNvPr>
            <p:cNvCxnSpPr>
              <a:cxnSpLocks/>
            </p:cNvCxnSpPr>
            <p:nvPr/>
          </p:nvCxnSpPr>
          <p:spPr>
            <a:xfrm>
              <a:off x="4638680" y="3807502"/>
              <a:ext cx="0" cy="1"/>
            </a:xfrm>
            <a:prstGeom prst="straightConnector1">
              <a:avLst/>
            </a:prstGeom>
            <a:ln w="0">
              <a:tailEnd type="oval"/>
            </a:ln>
          </p:spPr>
          <p:style>
            <a:lnRef idx="1">
              <a:schemeClr val="accent6"/>
            </a:lnRef>
            <a:fillRef idx="0">
              <a:schemeClr val="accent6"/>
            </a:fillRef>
            <a:effectRef idx="0">
              <a:schemeClr val="accent6"/>
            </a:effectRef>
            <a:fontRef idx="minor">
              <a:schemeClr val="tx1"/>
            </a:fontRef>
          </p:style>
        </p:cxnSp>
        <p:cxnSp>
          <p:nvCxnSpPr>
            <p:cNvPr id="21" name="Straight Arrow Connector 20">
              <a:extLst>
                <a:ext uri="{FF2B5EF4-FFF2-40B4-BE49-F238E27FC236}">
                  <a16:creationId xmlns:a16="http://schemas.microsoft.com/office/drawing/2014/main" id="{90989606-818A-5242-91B1-3780B7A8828D}"/>
                </a:ext>
              </a:extLst>
            </p:cNvPr>
            <p:cNvCxnSpPr>
              <a:cxnSpLocks/>
            </p:cNvCxnSpPr>
            <p:nvPr/>
          </p:nvCxnSpPr>
          <p:spPr>
            <a:xfrm>
              <a:off x="4805368" y="3755036"/>
              <a:ext cx="0" cy="1"/>
            </a:xfrm>
            <a:prstGeom prst="straightConnector1">
              <a:avLst/>
            </a:prstGeom>
            <a:ln w="0">
              <a:tailEnd type="oval"/>
            </a:ln>
          </p:spPr>
          <p:style>
            <a:lnRef idx="1">
              <a:schemeClr val="accent6"/>
            </a:lnRef>
            <a:fillRef idx="0">
              <a:schemeClr val="accent6"/>
            </a:fillRef>
            <a:effectRef idx="0">
              <a:schemeClr val="accent6"/>
            </a:effectRef>
            <a:fontRef idx="minor">
              <a:schemeClr val="tx1"/>
            </a:fontRef>
          </p:style>
        </p:cxnSp>
        <p:cxnSp>
          <p:nvCxnSpPr>
            <p:cNvPr id="22" name="Straight Arrow Connector 21">
              <a:extLst>
                <a:ext uri="{FF2B5EF4-FFF2-40B4-BE49-F238E27FC236}">
                  <a16:creationId xmlns:a16="http://schemas.microsoft.com/office/drawing/2014/main" id="{8029246F-CDF6-D84E-8F01-0C9F144C0170}"/>
                </a:ext>
              </a:extLst>
            </p:cNvPr>
            <p:cNvCxnSpPr>
              <a:cxnSpLocks/>
            </p:cNvCxnSpPr>
            <p:nvPr/>
          </p:nvCxnSpPr>
          <p:spPr>
            <a:xfrm>
              <a:off x="4972056" y="3365293"/>
              <a:ext cx="0" cy="1"/>
            </a:xfrm>
            <a:prstGeom prst="straightConnector1">
              <a:avLst/>
            </a:prstGeom>
            <a:ln w="0">
              <a:tailEnd type="oval"/>
            </a:ln>
          </p:spPr>
          <p:style>
            <a:lnRef idx="1">
              <a:schemeClr val="accent6"/>
            </a:lnRef>
            <a:fillRef idx="0">
              <a:schemeClr val="accent6"/>
            </a:fillRef>
            <a:effectRef idx="0">
              <a:schemeClr val="accent6"/>
            </a:effectRef>
            <a:fontRef idx="minor">
              <a:schemeClr val="tx1"/>
            </a:fontRef>
          </p:style>
        </p:cxnSp>
        <p:cxnSp>
          <p:nvCxnSpPr>
            <p:cNvPr id="23" name="Straight Arrow Connector 22">
              <a:extLst>
                <a:ext uri="{FF2B5EF4-FFF2-40B4-BE49-F238E27FC236}">
                  <a16:creationId xmlns:a16="http://schemas.microsoft.com/office/drawing/2014/main" id="{76A575B2-BDDE-C640-9922-D4BA421FE3C0}"/>
                </a:ext>
              </a:extLst>
            </p:cNvPr>
            <p:cNvCxnSpPr>
              <a:cxnSpLocks/>
            </p:cNvCxnSpPr>
            <p:nvPr/>
          </p:nvCxnSpPr>
          <p:spPr>
            <a:xfrm>
              <a:off x="5138744" y="2705725"/>
              <a:ext cx="0" cy="0"/>
            </a:xfrm>
            <a:prstGeom prst="straightConnector1">
              <a:avLst/>
            </a:prstGeom>
            <a:ln w="0">
              <a:tailEnd type="oval"/>
            </a:ln>
          </p:spPr>
          <p:style>
            <a:lnRef idx="1">
              <a:schemeClr val="accent6"/>
            </a:lnRef>
            <a:fillRef idx="0">
              <a:schemeClr val="accent6"/>
            </a:fillRef>
            <a:effectRef idx="0">
              <a:schemeClr val="accent6"/>
            </a:effectRef>
            <a:fontRef idx="minor">
              <a:schemeClr val="tx1"/>
            </a:fontRef>
          </p:style>
        </p:cxnSp>
        <p:cxnSp>
          <p:nvCxnSpPr>
            <p:cNvPr id="24" name="Straight Arrow Connector 23">
              <a:extLst>
                <a:ext uri="{FF2B5EF4-FFF2-40B4-BE49-F238E27FC236}">
                  <a16:creationId xmlns:a16="http://schemas.microsoft.com/office/drawing/2014/main" id="{71F4B203-B008-F74C-BECE-ACA7AA4FB5AF}"/>
                </a:ext>
              </a:extLst>
            </p:cNvPr>
            <p:cNvCxnSpPr>
              <a:cxnSpLocks/>
            </p:cNvCxnSpPr>
            <p:nvPr/>
          </p:nvCxnSpPr>
          <p:spPr>
            <a:xfrm>
              <a:off x="5305432" y="2173574"/>
              <a:ext cx="0" cy="1"/>
            </a:xfrm>
            <a:prstGeom prst="straightConnector1">
              <a:avLst/>
            </a:prstGeom>
            <a:ln w="0">
              <a:tailEnd type="oval"/>
            </a:ln>
          </p:spPr>
          <p:style>
            <a:lnRef idx="1">
              <a:schemeClr val="accent6"/>
            </a:lnRef>
            <a:fillRef idx="0">
              <a:schemeClr val="accent6"/>
            </a:fillRef>
            <a:effectRef idx="0">
              <a:schemeClr val="accent6"/>
            </a:effectRef>
            <a:fontRef idx="minor">
              <a:schemeClr val="tx1"/>
            </a:fontRef>
          </p:style>
        </p:cxnSp>
        <p:cxnSp>
          <p:nvCxnSpPr>
            <p:cNvPr id="25" name="Straight Arrow Connector 24">
              <a:extLst>
                <a:ext uri="{FF2B5EF4-FFF2-40B4-BE49-F238E27FC236}">
                  <a16:creationId xmlns:a16="http://schemas.microsoft.com/office/drawing/2014/main" id="{09417B57-B4A1-C449-A5A2-86FCA9AB17AA}"/>
                </a:ext>
              </a:extLst>
            </p:cNvPr>
            <p:cNvCxnSpPr>
              <a:cxnSpLocks/>
            </p:cNvCxnSpPr>
            <p:nvPr/>
          </p:nvCxnSpPr>
          <p:spPr>
            <a:xfrm>
              <a:off x="5472120" y="2076138"/>
              <a:ext cx="0" cy="1"/>
            </a:xfrm>
            <a:prstGeom prst="straightConnector1">
              <a:avLst/>
            </a:prstGeom>
            <a:ln w="0">
              <a:tailEnd type="oval"/>
            </a:ln>
          </p:spPr>
          <p:style>
            <a:lnRef idx="1">
              <a:schemeClr val="accent6"/>
            </a:lnRef>
            <a:fillRef idx="0">
              <a:schemeClr val="accent6"/>
            </a:fillRef>
            <a:effectRef idx="0">
              <a:schemeClr val="accent6"/>
            </a:effectRef>
            <a:fontRef idx="minor">
              <a:schemeClr val="tx1"/>
            </a:fontRef>
          </p:style>
        </p:cxnSp>
        <p:cxnSp>
          <p:nvCxnSpPr>
            <p:cNvPr id="26" name="Straight Arrow Connector 25">
              <a:extLst>
                <a:ext uri="{FF2B5EF4-FFF2-40B4-BE49-F238E27FC236}">
                  <a16:creationId xmlns:a16="http://schemas.microsoft.com/office/drawing/2014/main" id="{E574FD29-3608-294A-94A7-C2A85AD95007}"/>
                </a:ext>
              </a:extLst>
            </p:cNvPr>
            <p:cNvCxnSpPr>
              <a:cxnSpLocks/>
            </p:cNvCxnSpPr>
            <p:nvPr/>
          </p:nvCxnSpPr>
          <p:spPr>
            <a:xfrm>
              <a:off x="5638808" y="2623279"/>
              <a:ext cx="0" cy="0"/>
            </a:xfrm>
            <a:prstGeom prst="straightConnector1">
              <a:avLst/>
            </a:prstGeom>
            <a:ln w="0">
              <a:tailEnd type="oval"/>
            </a:ln>
          </p:spPr>
          <p:style>
            <a:lnRef idx="1">
              <a:schemeClr val="accent6"/>
            </a:lnRef>
            <a:fillRef idx="0">
              <a:schemeClr val="accent6"/>
            </a:fillRef>
            <a:effectRef idx="0">
              <a:schemeClr val="accent6"/>
            </a:effectRef>
            <a:fontRef idx="minor">
              <a:schemeClr val="tx1"/>
            </a:fontRef>
          </p:style>
        </p:cxnSp>
        <p:cxnSp>
          <p:nvCxnSpPr>
            <p:cNvPr id="27" name="Straight Arrow Connector 26">
              <a:extLst>
                <a:ext uri="{FF2B5EF4-FFF2-40B4-BE49-F238E27FC236}">
                  <a16:creationId xmlns:a16="http://schemas.microsoft.com/office/drawing/2014/main" id="{2EFB3EE9-3A70-0944-81FC-4ED97751589D}"/>
                </a:ext>
              </a:extLst>
            </p:cNvPr>
            <p:cNvCxnSpPr>
              <a:cxnSpLocks/>
            </p:cNvCxnSpPr>
            <p:nvPr/>
          </p:nvCxnSpPr>
          <p:spPr>
            <a:xfrm>
              <a:off x="5805496" y="3485213"/>
              <a:ext cx="0" cy="0"/>
            </a:xfrm>
            <a:prstGeom prst="straightConnector1">
              <a:avLst/>
            </a:prstGeom>
            <a:ln w="0">
              <a:tailEnd type="oval"/>
            </a:ln>
          </p:spPr>
          <p:style>
            <a:lnRef idx="1">
              <a:schemeClr val="accent6"/>
            </a:lnRef>
            <a:fillRef idx="0">
              <a:schemeClr val="accent6"/>
            </a:fillRef>
            <a:effectRef idx="0">
              <a:schemeClr val="accent6"/>
            </a:effectRef>
            <a:fontRef idx="minor">
              <a:schemeClr val="tx1"/>
            </a:fontRef>
          </p:style>
        </p:cxnSp>
        <p:cxnSp>
          <p:nvCxnSpPr>
            <p:cNvPr id="28" name="Straight Arrow Connector 27">
              <a:extLst>
                <a:ext uri="{FF2B5EF4-FFF2-40B4-BE49-F238E27FC236}">
                  <a16:creationId xmlns:a16="http://schemas.microsoft.com/office/drawing/2014/main" id="{6717F263-0A49-1D49-8943-437780BFCEEF}"/>
                </a:ext>
              </a:extLst>
            </p:cNvPr>
            <p:cNvCxnSpPr>
              <a:cxnSpLocks/>
            </p:cNvCxnSpPr>
            <p:nvPr/>
          </p:nvCxnSpPr>
          <p:spPr>
            <a:xfrm>
              <a:off x="5972184" y="4309672"/>
              <a:ext cx="0" cy="1"/>
            </a:xfrm>
            <a:prstGeom prst="straightConnector1">
              <a:avLst/>
            </a:prstGeom>
            <a:ln w="0">
              <a:tailEnd type="oval"/>
            </a:ln>
          </p:spPr>
          <p:style>
            <a:lnRef idx="1">
              <a:schemeClr val="accent6"/>
            </a:lnRef>
            <a:fillRef idx="0">
              <a:schemeClr val="accent6"/>
            </a:fillRef>
            <a:effectRef idx="0">
              <a:schemeClr val="accent6"/>
            </a:effectRef>
            <a:fontRef idx="minor">
              <a:schemeClr val="tx1"/>
            </a:fontRef>
          </p:style>
        </p:cxnSp>
        <p:cxnSp>
          <p:nvCxnSpPr>
            <p:cNvPr id="29" name="Straight Arrow Connector 28">
              <a:extLst>
                <a:ext uri="{FF2B5EF4-FFF2-40B4-BE49-F238E27FC236}">
                  <a16:creationId xmlns:a16="http://schemas.microsoft.com/office/drawing/2014/main" id="{551B8DDA-50A3-D145-8301-F6EDA6F30A46}"/>
                </a:ext>
              </a:extLst>
            </p:cNvPr>
            <p:cNvCxnSpPr>
              <a:cxnSpLocks/>
            </p:cNvCxnSpPr>
            <p:nvPr/>
          </p:nvCxnSpPr>
          <p:spPr>
            <a:xfrm>
              <a:off x="6138872" y="4939259"/>
              <a:ext cx="0" cy="0"/>
            </a:xfrm>
            <a:prstGeom prst="straightConnector1">
              <a:avLst/>
            </a:prstGeom>
            <a:ln w="0">
              <a:tailEnd type="oval"/>
            </a:ln>
          </p:spPr>
          <p:style>
            <a:lnRef idx="1">
              <a:schemeClr val="accent6"/>
            </a:lnRef>
            <a:fillRef idx="0">
              <a:schemeClr val="accent6"/>
            </a:fillRef>
            <a:effectRef idx="0">
              <a:schemeClr val="accent6"/>
            </a:effectRef>
            <a:fontRef idx="minor">
              <a:schemeClr val="tx1"/>
            </a:fontRef>
          </p:style>
        </p:cxnSp>
        <p:cxnSp>
          <p:nvCxnSpPr>
            <p:cNvPr id="30" name="Straight Arrow Connector 29">
              <a:extLst>
                <a:ext uri="{FF2B5EF4-FFF2-40B4-BE49-F238E27FC236}">
                  <a16:creationId xmlns:a16="http://schemas.microsoft.com/office/drawing/2014/main" id="{53B43016-F895-584F-9CBF-1A8F6CB0CA8E}"/>
                </a:ext>
              </a:extLst>
            </p:cNvPr>
            <p:cNvCxnSpPr>
              <a:cxnSpLocks/>
            </p:cNvCxnSpPr>
            <p:nvPr/>
          </p:nvCxnSpPr>
          <p:spPr>
            <a:xfrm>
              <a:off x="6305560" y="5343993"/>
              <a:ext cx="0" cy="0"/>
            </a:xfrm>
            <a:prstGeom prst="straightConnector1">
              <a:avLst/>
            </a:prstGeom>
            <a:ln w="0">
              <a:tailEnd type="oval"/>
            </a:ln>
          </p:spPr>
          <p:style>
            <a:lnRef idx="1">
              <a:schemeClr val="accent6"/>
            </a:lnRef>
            <a:fillRef idx="0">
              <a:schemeClr val="accent6"/>
            </a:fillRef>
            <a:effectRef idx="0">
              <a:schemeClr val="accent6"/>
            </a:effectRef>
            <a:fontRef idx="minor">
              <a:schemeClr val="tx1"/>
            </a:fontRef>
          </p:style>
        </p:cxnSp>
        <p:cxnSp>
          <p:nvCxnSpPr>
            <p:cNvPr id="31" name="Straight Arrow Connector 30">
              <a:extLst>
                <a:ext uri="{FF2B5EF4-FFF2-40B4-BE49-F238E27FC236}">
                  <a16:creationId xmlns:a16="http://schemas.microsoft.com/office/drawing/2014/main" id="{E67AB716-B2F6-6E4B-AFD2-1F2145E7AD87}"/>
                </a:ext>
              </a:extLst>
            </p:cNvPr>
            <p:cNvCxnSpPr>
              <a:cxnSpLocks/>
            </p:cNvCxnSpPr>
            <p:nvPr/>
          </p:nvCxnSpPr>
          <p:spPr>
            <a:xfrm>
              <a:off x="6472248" y="5493895"/>
              <a:ext cx="0" cy="0"/>
            </a:xfrm>
            <a:prstGeom prst="straightConnector1">
              <a:avLst/>
            </a:prstGeom>
            <a:ln w="0">
              <a:tailEnd type="oval"/>
            </a:ln>
          </p:spPr>
          <p:style>
            <a:lnRef idx="1">
              <a:schemeClr val="accent6"/>
            </a:lnRef>
            <a:fillRef idx="0">
              <a:schemeClr val="accent6"/>
            </a:fillRef>
            <a:effectRef idx="0">
              <a:schemeClr val="accent6"/>
            </a:effectRef>
            <a:fontRef idx="minor">
              <a:schemeClr val="tx1"/>
            </a:fontRef>
          </p:style>
        </p:cxnSp>
        <p:cxnSp>
          <p:nvCxnSpPr>
            <p:cNvPr id="32" name="Straight Arrow Connector 31">
              <a:extLst>
                <a:ext uri="{FF2B5EF4-FFF2-40B4-BE49-F238E27FC236}">
                  <a16:creationId xmlns:a16="http://schemas.microsoft.com/office/drawing/2014/main" id="{CF7D2C88-54C7-0847-B177-79DB812767CA}"/>
                </a:ext>
              </a:extLst>
            </p:cNvPr>
            <p:cNvCxnSpPr>
              <a:cxnSpLocks/>
            </p:cNvCxnSpPr>
            <p:nvPr/>
          </p:nvCxnSpPr>
          <p:spPr>
            <a:xfrm>
              <a:off x="6638936" y="5546361"/>
              <a:ext cx="0" cy="0"/>
            </a:xfrm>
            <a:prstGeom prst="straightConnector1">
              <a:avLst/>
            </a:prstGeom>
            <a:ln w="0">
              <a:tailEnd type="oval"/>
            </a:ln>
          </p:spPr>
          <p:style>
            <a:lnRef idx="1">
              <a:schemeClr val="accent6"/>
            </a:lnRef>
            <a:fillRef idx="0">
              <a:schemeClr val="accent6"/>
            </a:fillRef>
            <a:effectRef idx="0">
              <a:schemeClr val="accent6"/>
            </a:effectRef>
            <a:fontRef idx="minor">
              <a:schemeClr val="tx1"/>
            </a:fontRef>
          </p:style>
        </p:cxnSp>
        <p:cxnSp>
          <p:nvCxnSpPr>
            <p:cNvPr id="33" name="Straight Arrow Connector 32">
              <a:extLst>
                <a:ext uri="{FF2B5EF4-FFF2-40B4-BE49-F238E27FC236}">
                  <a16:creationId xmlns:a16="http://schemas.microsoft.com/office/drawing/2014/main" id="{C546645B-45EA-7A41-B261-063DE2DF6AD7}"/>
                </a:ext>
              </a:extLst>
            </p:cNvPr>
            <p:cNvCxnSpPr>
              <a:cxnSpLocks/>
            </p:cNvCxnSpPr>
            <p:nvPr/>
          </p:nvCxnSpPr>
          <p:spPr>
            <a:xfrm>
              <a:off x="6805624" y="5602313"/>
              <a:ext cx="0" cy="0"/>
            </a:xfrm>
            <a:prstGeom prst="straightConnector1">
              <a:avLst/>
            </a:prstGeom>
            <a:ln w="0">
              <a:tailEnd type="oval"/>
            </a:ln>
          </p:spPr>
          <p:style>
            <a:lnRef idx="1">
              <a:schemeClr val="accent6"/>
            </a:lnRef>
            <a:fillRef idx="0">
              <a:schemeClr val="accent6"/>
            </a:fillRef>
            <a:effectRef idx="0">
              <a:schemeClr val="accent6"/>
            </a:effectRef>
            <a:fontRef idx="minor">
              <a:schemeClr val="tx1"/>
            </a:fontRef>
          </p:style>
        </p:cxnSp>
      </p:grpSp>
      <p:grpSp>
        <p:nvGrpSpPr>
          <p:cNvPr id="57" name="Group 56">
            <a:extLst>
              <a:ext uri="{FF2B5EF4-FFF2-40B4-BE49-F238E27FC236}">
                <a16:creationId xmlns:a16="http://schemas.microsoft.com/office/drawing/2014/main" id="{4B0FFB5E-BBD5-4442-8FCD-C2F2739B5F89}"/>
              </a:ext>
            </a:extLst>
          </p:cNvPr>
          <p:cNvGrpSpPr/>
          <p:nvPr/>
        </p:nvGrpSpPr>
        <p:grpSpPr>
          <a:xfrm>
            <a:off x="5334805" y="1907986"/>
            <a:ext cx="274629" cy="3807014"/>
            <a:chOff x="5334805" y="1907986"/>
            <a:chExt cx="274629" cy="3807014"/>
          </a:xfrm>
        </p:grpSpPr>
        <p:sp>
          <p:nvSpPr>
            <p:cNvPr id="54" name="Oval 53">
              <a:extLst>
                <a:ext uri="{FF2B5EF4-FFF2-40B4-BE49-F238E27FC236}">
                  <a16:creationId xmlns:a16="http://schemas.microsoft.com/office/drawing/2014/main" id="{9ED2F803-2B19-C347-8B32-775F1C2466FC}"/>
                </a:ext>
              </a:extLst>
            </p:cNvPr>
            <p:cNvSpPr/>
            <p:nvPr/>
          </p:nvSpPr>
          <p:spPr>
            <a:xfrm>
              <a:off x="5334805" y="1907986"/>
              <a:ext cx="274629" cy="336303"/>
            </a:xfrm>
            <a:prstGeom prst="ellipse">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B121063B-6A83-F04D-B0AE-38DA048BC4F6}"/>
                </a:ext>
              </a:extLst>
            </p:cNvPr>
            <p:cNvCxnSpPr/>
            <p:nvPr/>
          </p:nvCxnSpPr>
          <p:spPr>
            <a:xfrm>
              <a:off x="5472119" y="2244289"/>
              <a:ext cx="0" cy="3470711"/>
            </a:xfrm>
            <a:prstGeom prst="line">
              <a:avLst/>
            </a:prstGeom>
            <a:ln>
              <a:solidFill>
                <a:schemeClr val="accent2"/>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85" name="Content Placeholder 2">
            <a:extLst>
              <a:ext uri="{FF2B5EF4-FFF2-40B4-BE49-F238E27FC236}">
                <a16:creationId xmlns:a16="http://schemas.microsoft.com/office/drawing/2014/main" id="{0505FA1A-6CB3-BA49-9A2F-06F08D458A57}"/>
              </a:ext>
            </a:extLst>
          </p:cNvPr>
          <p:cNvSpPr txBox="1">
            <a:spLocks/>
          </p:cNvSpPr>
          <p:nvPr/>
        </p:nvSpPr>
        <p:spPr>
          <a:xfrm>
            <a:off x="5972184" y="1284619"/>
            <a:ext cx="4644887" cy="138236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FontTx/>
              <a:buNone/>
              <a:defRPr/>
            </a:pPr>
            <a:r>
              <a:rPr lang="en-US" sz="2400" dirty="0"/>
              <a:t>mode: “highest” point</a:t>
            </a:r>
          </a:p>
          <a:p>
            <a:pPr marL="0" indent="0" defTabSz="914400">
              <a:spcBef>
                <a:spcPts val="0"/>
              </a:spcBef>
              <a:buFontTx/>
              <a:buNone/>
              <a:defRPr/>
            </a:pPr>
            <a:r>
              <a:rPr lang="en-US" sz="2400" dirty="0"/>
              <a:t>plot: draw a line</a:t>
            </a:r>
          </a:p>
          <a:p>
            <a:pPr marL="0" indent="0" defTabSz="914400">
              <a:spcBef>
                <a:spcPts val="0"/>
              </a:spcBef>
              <a:buFontTx/>
              <a:buNone/>
              <a:defRPr/>
            </a:pPr>
            <a:r>
              <a:rPr lang="en-US" sz="2400" dirty="0"/>
              <a:t>between points</a:t>
            </a:r>
          </a:p>
        </p:txBody>
      </p:sp>
    </p:spTree>
    <p:extLst>
      <p:ext uri="{BB962C8B-B14F-4D97-AF65-F5344CB8AC3E}">
        <p14:creationId xmlns:p14="http://schemas.microsoft.com/office/powerpoint/2010/main" val="113184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500"/>
                                        <p:tgtEl>
                                          <p:spTgt spid="57"/>
                                        </p:tgtEl>
                                      </p:cBhvr>
                                    </p:animEffect>
                                  </p:childTnLst>
                                </p:cTn>
                              </p:par>
                              <p:par>
                                <p:cTn id="8" presetID="1" presetClass="entr" presetSubtype="0" fill="hold" nodeType="withEffect">
                                  <p:stCondLst>
                                    <p:cond delay="0"/>
                                  </p:stCondLst>
                                  <p:childTnLst>
                                    <p:set>
                                      <p:cBhvr>
                                        <p:cTn id="9" dur="1" fill="hold">
                                          <p:stCondLst>
                                            <p:cond delay="0"/>
                                          </p:stCondLst>
                                        </p:cTn>
                                        <p:tgtEl>
                                          <p:spTgt spid="85">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xit" presetSubtype="1" fill="hold" nodeType="clickEffect">
                                  <p:stCondLst>
                                    <p:cond delay="0"/>
                                  </p:stCondLst>
                                  <p:childTnLst>
                                    <p:animEffect transition="out" filter="wipe(up)">
                                      <p:cBhvr>
                                        <p:cTn id="13" dur="500"/>
                                        <p:tgtEl>
                                          <p:spTgt spid="57"/>
                                        </p:tgtEl>
                                      </p:cBhvr>
                                    </p:animEffect>
                                    <p:set>
                                      <p:cBhvr>
                                        <p:cTn id="14" dur="1" fill="hold">
                                          <p:stCondLst>
                                            <p:cond delay="499"/>
                                          </p:stCondLst>
                                        </p:cTn>
                                        <p:tgtEl>
                                          <p:spTgt spid="5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8" fill="hold" grpId="0" nodeType="clickEffect">
                                  <p:stCondLst>
                                    <p:cond delay="0"/>
                                  </p:stCondLst>
                                  <p:childTnLst>
                                    <p:animEffect transition="out" filter="wipe(left)">
                                      <p:cBhvr>
                                        <p:cTn id="18" dur="500"/>
                                        <p:tgtEl>
                                          <p:spTgt spid="53"/>
                                        </p:tgtEl>
                                      </p:cBhvr>
                                    </p:animEffect>
                                    <p:set>
                                      <p:cBhvr>
                                        <p:cTn id="19" dur="1" fill="hold">
                                          <p:stCondLst>
                                            <p:cond delay="499"/>
                                          </p:stCondLst>
                                        </p:cTn>
                                        <p:tgtEl>
                                          <p:spTgt spid="53"/>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85">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5263</TotalTime>
  <Words>1597</Words>
  <Application>Microsoft Macintosh PowerPoint</Application>
  <PresentationFormat>On-screen Show (4:3)</PresentationFormat>
  <Paragraphs>356</Paragraphs>
  <Slides>41</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Bauhaus 93</vt:lpstr>
      <vt:lpstr>Calibri</vt:lpstr>
      <vt:lpstr>Cambria Math</vt:lpstr>
      <vt:lpstr>Lucida Console</vt:lpstr>
      <vt:lpstr>News Gothic MT</vt:lpstr>
      <vt:lpstr>Office Theme</vt:lpstr>
      <vt:lpstr>Characterising  a posterior distribution</vt:lpstr>
      <vt:lpstr>Recap</vt:lpstr>
      <vt:lpstr>Recap</vt:lpstr>
      <vt:lpstr>Recap</vt:lpstr>
      <vt:lpstr>The problem</vt:lpstr>
      <vt:lpstr>The problem</vt:lpstr>
      <vt:lpstr>Methods suitable in low dimensions</vt:lpstr>
      <vt:lpstr>Method 1: Grid approximation</vt:lpstr>
      <vt:lpstr>Method 1: Grid approximation</vt:lpstr>
      <vt:lpstr>Method 2: Rejection sampling</vt:lpstr>
      <vt:lpstr>Method 2: Rejection sampling</vt:lpstr>
      <vt:lpstr>Practical, part 1</vt:lpstr>
      <vt:lpstr>Practical 1</vt:lpstr>
      <vt:lpstr>Issues with grid / rejection methods</vt:lpstr>
      <vt:lpstr>Curse of dimensionality</vt:lpstr>
      <vt:lpstr>Curse of dimensionality</vt:lpstr>
      <vt:lpstr>What can we do with posterior samples?</vt:lpstr>
      <vt:lpstr>Markov Chain Monte Carlo</vt:lpstr>
      <vt:lpstr>Markov Chain Monte Carlo (MCMC)</vt:lpstr>
      <vt:lpstr>MCMC: Outline</vt:lpstr>
      <vt:lpstr>MCMC algorithm</vt:lpstr>
      <vt:lpstr>MCMC algorithm</vt:lpstr>
      <vt:lpstr>PowerPoint Presentation</vt:lpstr>
      <vt:lpstr>MCMC algorithm</vt:lpstr>
      <vt:lpstr>PowerPoint Presentation</vt:lpstr>
      <vt:lpstr>PowerPoint Presentation</vt:lpstr>
      <vt:lpstr>After enough iterations…</vt:lpstr>
      <vt:lpstr>Practical, part 2</vt:lpstr>
      <vt:lpstr>Why does MCMC with Metropolis-Hastings converge to the target distribution?</vt:lpstr>
      <vt:lpstr>A sloppy hill-climbing algorithm</vt:lpstr>
      <vt:lpstr>A thought experiment…</vt:lpstr>
      <vt:lpstr>PowerPoint Presentation</vt:lpstr>
      <vt:lpstr>PowerPoint Presentation</vt:lpstr>
      <vt:lpstr>PowerPoint Presentation</vt:lpstr>
      <vt:lpstr>PowerPoint Presentation</vt:lpstr>
      <vt:lpstr>PowerPoint Presentation</vt:lpstr>
      <vt:lpstr>PowerPoint Presentation</vt:lpstr>
      <vt:lpstr>Requirements</vt:lpstr>
      <vt:lpstr>Requirements</vt:lpstr>
      <vt:lpstr>MCMC algorithm</vt:lpstr>
      <vt:lpstr>MCMC algorithm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Nicholas Davies</cp:lastModifiedBy>
  <cp:revision>107</cp:revision>
  <cp:lastPrinted>2019-07-02T11:11:01Z</cp:lastPrinted>
  <dcterms:created xsi:type="dcterms:W3CDTF">2010-04-12T23:12:02Z</dcterms:created>
  <dcterms:modified xsi:type="dcterms:W3CDTF">2023-07-04T11:13:10Z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